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BB5856B-4C72-41E4-93C6-7CC61928268B}" type="datetimeFigureOut">
              <a:rPr lang="es-ES" smtClean="0"/>
              <a:t>25/04/2017</a:t>
            </a:fld>
            <a:endParaRPr lang="es-ES"/>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EC662D-B653-4659-A7C5-6DA926621FBD}" type="slidenum">
              <a:rPr lang="es-ES" smtClean="0"/>
              <a:t>‹Nº›</a:t>
            </a:fld>
            <a:endParaRPr lang="es-ES"/>
          </a:p>
        </p:txBody>
      </p:sp>
    </p:spTree>
    <p:extLst>
      <p:ext uri="{BB962C8B-B14F-4D97-AF65-F5344CB8AC3E}">
        <p14:creationId xmlns:p14="http://schemas.microsoft.com/office/powerpoint/2010/main" val="141079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B36D48-BB5B-43FF-881B-7C79D23692FE}" type="datetimeFigureOut">
              <a:rPr lang="es-ES" smtClean="0"/>
              <a:t>25/04/2017</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12E99E-C34F-4E82-BC96-4CF8F024E4EC}" type="slidenum">
              <a:rPr lang="es-ES" smtClean="0"/>
              <a:t>‹Nº›</a:t>
            </a:fld>
            <a:endParaRPr lang="es-ES"/>
          </a:p>
        </p:txBody>
      </p:sp>
    </p:spTree>
    <p:extLst>
      <p:ext uri="{BB962C8B-B14F-4D97-AF65-F5344CB8AC3E}">
        <p14:creationId xmlns:p14="http://schemas.microsoft.com/office/powerpoint/2010/main" val="34459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12E99E-C34F-4E82-BC96-4CF8F024E4EC}" type="slidenum">
              <a:rPr lang="es-ES" smtClean="0"/>
              <a:t>5</a:t>
            </a:fld>
            <a:endParaRPr lang="es-ES"/>
          </a:p>
        </p:txBody>
      </p:sp>
    </p:spTree>
    <p:extLst>
      <p:ext uri="{BB962C8B-B14F-4D97-AF65-F5344CB8AC3E}">
        <p14:creationId xmlns:p14="http://schemas.microsoft.com/office/powerpoint/2010/main" val="425830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012E99E-C34F-4E82-BC96-4CF8F024E4EC}" type="slidenum">
              <a:rPr lang="es-ES" smtClean="0"/>
              <a:t>15</a:t>
            </a:fld>
            <a:endParaRPr lang="es-ES"/>
          </a:p>
        </p:txBody>
      </p:sp>
    </p:spTree>
    <p:extLst>
      <p:ext uri="{BB962C8B-B14F-4D97-AF65-F5344CB8AC3E}">
        <p14:creationId xmlns:p14="http://schemas.microsoft.com/office/powerpoint/2010/main" val="192184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38367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38039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192966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259317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176908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20688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315136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396549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71768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230111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7109D5-6921-48FC-A8BB-40DF3F842F30}"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06237-1458-4091-9DBB-D34159B12669}" type="slidenum">
              <a:rPr lang="es-ES" smtClean="0"/>
              <a:t>‹Nº›</a:t>
            </a:fld>
            <a:endParaRPr lang="es-ES"/>
          </a:p>
        </p:txBody>
      </p:sp>
    </p:spTree>
    <p:extLst>
      <p:ext uri="{BB962C8B-B14F-4D97-AF65-F5344CB8AC3E}">
        <p14:creationId xmlns:p14="http://schemas.microsoft.com/office/powerpoint/2010/main" val="139398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109D5-6921-48FC-A8BB-40DF3F842F30}" type="datetimeFigureOut">
              <a:rPr lang="es-ES" smtClean="0"/>
              <a:t>25/04/2017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6237-1458-4091-9DBB-D34159B12669}" type="slidenum">
              <a:rPr lang="es-ES" smtClean="0"/>
              <a:t>‹Nº›</a:t>
            </a:fld>
            <a:endParaRPr lang="es-ES"/>
          </a:p>
        </p:txBody>
      </p:sp>
    </p:spTree>
    <p:extLst>
      <p:ext uri="{BB962C8B-B14F-4D97-AF65-F5344CB8AC3E}">
        <p14:creationId xmlns:p14="http://schemas.microsoft.com/office/powerpoint/2010/main" val="3959341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2306687"/>
          </a:xfrm>
        </p:spPr>
        <p:txBody>
          <a:bodyPr/>
          <a:lstStyle/>
          <a:p>
            <a:r>
              <a:rPr lang="es-ES" b="1" i="1" smtClean="0">
                <a:latin typeface="Arial Narrow" panose="020B0606020202030204" pitchFamily="34" charset="0"/>
                <a:cs typeface="Andalus" panose="02020603050405020304" pitchFamily="18" charset="-78"/>
              </a:rPr>
              <a:t>DE  CASTILLA  A  FLANDES</a:t>
            </a:r>
            <a:r>
              <a:rPr lang="es-ES" b="1" i="1" dirty="0" smtClean="0">
                <a:latin typeface="Arial Narrow" panose="020B0606020202030204" pitchFamily="34" charset="0"/>
                <a:cs typeface="Andalus" panose="02020603050405020304" pitchFamily="18" charset="-78"/>
              </a:rPr>
              <a:t>,</a:t>
            </a:r>
            <a:br>
              <a:rPr lang="es-ES" b="1" i="1" dirty="0" smtClean="0">
                <a:latin typeface="Arial Narrow" panose="020B0606020202030204" pitchFamily="34" charset="0"/>
                <a:cs typeface="Andalus" panose="02020603050405020304" pitchFamily="18" charset="-78"/>
              </a:rPr>
            </a:br>
            <a:r>
              <a:rPr lang="es-ES" b="1" i="1" smtClean="0">
                <a:latin typeface="Arial Narrow" panose="020B0606020202030204" pitchFamily="34" charset="0"/>
                <a:cs typeface="Andalus" panose="02020603050405020304" pitchFamily="18" charset="-78"/>
              </a:rPr>
              <a:t>DE  FLANDES  A  CASTILLA</a:t>
            </a:r>
            <a:endParaRPr lang="es-ES" b="1" i="1" dirty="0">
              <a:latin typeface="Arial Narrow" panose="020B0606020202030204" pitchFamily="34" charset="0"/>
              <a:cs typeface="Andalus" panose="02020603050405020304" pitchFamily="18" charset="-78"/>
            </a:endParaRPr>
          </a:p>
        </p:txBody>
      </p:sp>
      <p:sp>
        <p:nvSpPr>
          <p:cNvPr id="3" name="2 Subtítulo"/>
          <p:cNvSpPr>
            <a:spLocks noGrp="1"/>
          </p:cNvSpPr>
          <p:nvPr>
            <p:ph type="subTitle" idx="1"/>
          </p:nvPr>
        </p:nvSpPr>
        <p:spPr>
          <a:xfrm>
            <a:off x="467544" y="4509120"/>
            <a:ext cx="8280920" cy="1129680"/>
          </a:xfrm>
        </p:spPr>
        <p:txBody>
          <a:bodyPr>
            <a:normAutofit/>
          </a:bodyPr>
          <a:lstStyle/>
          <a:p>
            <a:endParaRPr lang="es-ES" sz="2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1223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normAutofit/>
          </a:bodyPr>
          <a:lstStyle/>
          <a:p>
            <a:r>
              <a:rPr lang="es-ES" sz="3200" b="1" i="1" dirty="0" smtClean="0">
                <a:latin typeface="Arial Narrow" panose="020B0606020202030204" pitchFamily="34" charset="0"/>
                <a:cs typeface="Andalus" panose="02020603050405020304" pitchFamily="18" charset="-78"/>
              </a:rPr>
              <a:t>TRISTE DESTINO DE UNA REINA</a:t>
            </a:r>
            <a:endParaRPr lang="es-ES" sz="32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sz="half" idx="1"/>
          </p:nvPr>
        </p:nvSpPr>
        <p:spPr>
          <a:xfrm>
            <a:off x="457200" y="1412776"/>
            <a:ext cx="4038600" cy="4713387"/>
          </a:xfrm>
        </p:spPr>
        <p:txBody>
          <a:bodyPr>
            <a:normAutofit fontScale="85000" lnSpcReduction="10000"/>
          </a:bodyPr>
          <a:lstStyle/>
          <a:p>
            <a:pPr marL="0" indent="0" algn="just">
              <a:lnSpc>
                <a:spcPct val="115000"/>
              </a:lnSpc>
              <a:spcAft>
                <a:spcPts val="0"/>
              </a:spcAft>
              <a:buNone/>
            </a:pPr>
            <a:r>
              <a:rPr lang="es-ES" sz="1900" dirty="0" smtClean="0">
                <a:effectLst/>
                <a:latin typeface="Times New Roman"/>
                <a:ea typeface="Calibri"/>
                <a:cs typeface="Times New Roman"/>
              </a:rPr>
              <a:t>Desde la muerte de Isabel la Católica (1504) </a:t>
            </a:r>
            <a:r>
              <a:rPr lang="es-ES" sz="1900" b="1" dirty="0" smtClean="0">
                <a:effectLst/>
                <a:latin typeface="Times New Roman"/>
                <a:ea typeface="Calibri"/>
                <a:cs typeface="Times New Roman"/>
              </a:rPr>
              <a:t>doña Juana fue nombrada reina de Castilla</a:t>
            </a:r>
            <a:r>
              <a:rPr lang="es-ES" sz="1900" dirty="0" smtClean="0">
                <a:effectLst/>
                <a:latin typeface="Times New Roman"/>
                <a:ea typeface="Calibri"/>
                <a:cs typeface="Times New Roman"/>
              </a:rPr>
              <a:t>, aunque en todo momento permaneció al margen de las decisiones políticas que adoptó su esposo Felipe I, como rey de Castilla, el cual tras enfrentarse a Fernando el Católico logró hacerse con el control absoluto del reino. </a:t>
            </a:r>
          </a:p>
          <a:p>
            <a:pPr marL="0" indent="0" algn="just">
              <a:lnSpc>
                <a:spcPct val="115000"/>
              </a:lnSpc>
              <a:spcAft>
                <a:spcPts val="0"/>
              </a:spcAft>
              <a:buNone/>
            </a:pPr>
            <a:endParaRPr lang="es-ES" sz="1900" dirty="0" smtClean="0">
              <a:effectLst/>
              <a:latin typeface="Times New Roman"/>
              <a:ea typeface="Calibri"/>
              <a:cs typeface="Times New Roman"/>
            </a:endParaRPr>
          </a:p>
          <a:p>
            <a:pPr marL="0" indent="0" algn="just">
              <a:lnSpc>
                <a:spcPct val="115000"/>
              </a:lnSpc>
              <a:spcAft>
                <a:spcPts val="0"/>
              </a:spcAft>
              <a:buNone/>
            </a:pPr>
            <a:r>
              <a:rPr lang="es-ES" sz="1900" b="1" dirty="0" smtClean="0">
                <a:effectLst/>
                <a:latin typeface="Times New Roman"/>
                <a:ea typeface="Calibri"/>
                <a:cs typeface="Times New Roman"/>
              </a:rPr>
              <a:t>Tras el fallecimiento de Felipe </a:t>
            </a:r>
            <a:r>
              <a:rPr lang="es-ES" sz="1900" dirty="0" smtClean="0">
                <a:effectLst/>
                <a:latin typeface="Times New Roman"/>
                <a:ea typeface="Calibri"/>
                <a:cs typeface="Times New Roman"/>
              </a:rPr>
              <a:t>(1506), Juana I entregó el poder a su padre, el cual debido a la fragilidad mental de su hija decidió alejarla de todo y de todos. </a:t>
            </a:r>
          </a:p>
          <a:p>
            <a:pPr marL="0" indent="0" algn="just">
              <a:lnSpc>
                <a:spcPct val="115000"/>
              </a:lnSpc>
              <a:spcAft>
                <a:spcPts val="0"/>
              </a:spcAft>
              <a:buNone/>
            </a:pPr>
            <a:endParaRPr lang="es-ES" sz="1900" dirty="0" smtClean="0">
              <a:effectLst/>
              <a:latin typeface="Times New Roman"/>
              <a:ea typeface="Calibri"/>
              <a:cs typeface="Times New Roman"/>
            </a:endParaRPr>
          </a:p>
          <a:p>
            <a:pPr marL="0" indent="0" algn="just">
              <a:lnSpc>
                <a:spcPct val="115000"/>
              </a:lnSpc>
              <a:spcAft>
                <a:spcPts val="0"/>
              </a:spcAft>
              <a:buNone/>
            </a:pPr>
            <a:r>
              <a:rPr lang="es-ES" sz="1900" dirty="0" smtClean="0">
                <a:effectLst/>
                <a:latin typeface="Times New Roman"/>
                <a:ea typeface="Calibri"/>
                <a:cs typeface="Times New Roman"/>
              </a:rPr>
              <a:t>Así, </a:t>
            </a:r>
            <a:r>
              <a:rPr lang="es-ES" sz="1900" b="1" dirty="0" smtClean="0">
                <a:effectLst/>
                <a:latin typeface="Times New Roman"/>
                <a:ea typeface="Calibri"/>
                <a:cs typeface="Times New Roman"/>
              </a:rPr>
              <a:t>Juana fue recluida</a:t>
            </a:r>
            <a:r>
              <a:rPr lang="es-ES" sz="1900" dirty="0" smtClean="0">
                <a:effectLst/>
                <a:latin typeface="Times New Roman"/>
                <a:ea typeface="Calibri"/>
                <a:cs typeface="Times New Roman"/>
              </a:rPr>
              <a:t> en el palacio de Tordesillas en el año 1509, lugar donde permaneció hasta la fecha de su muerte en 1555.</a:t>
            </a:r>
            <a:endParaRPr lang="es-ES" sz="1900" dirty="0">
              <a:ea typeface="Calibri"/>
              <a:cs typeface="Times New Roman"/>
            </a:endParaRPr>
          </a:p>
          <a:p>
            <a:endParaRPr lang="es-ES"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81358" y="1412776"/>
            <a:ext cx="444370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08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3200" b="1" i="1" dirty="0" smtClean="0">
                <a:latin typeface="Arial Narrow" panose="020B0606020202030204" pitchFamily="34" charset="0"/>
                <a:cs typeface="Andalus" panose="02020603050405020304" pitchFamily="18" charset="-78"/>
              </a:rPr>
              <a:t>LA HERENCIA DE CARLOS V</a:t>
            </a:r>
            <a:endParaRPr lang="es-ES" sz="32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sz="half" idx="1"/>
          </p:nvPr>
        </p:nvSpPr>
        <p:spPr>
          <a:xfrm>
            <a:off x="457200" y="1600200"/>
            <a:ext cx="3322712" cy="4525963"/>
          </a:xfrm>
        </p:spPr>
        <p:txBody>
          <a:bodyPr>
            <a:normAutofit/>
          </a:bodyPr>
          <a:lstStyle/>
          <a:p>
            <a:pPr marL="0" indent="0" algn="just">
              <a:buNone/>
            </a:pPr>
            <a:r>
              <a:rPr lang="es-ES" sz="1600" dirty="0" smtClean="0">
                <a:effectLst/>
                <a:latin typeface="Times New Roman"/>
                <a:ea typeface="Calibri"/>
              </a:rPr>
              <a:t>El </a:t>
            </a:r>
            <a:r>
              <a:rPr lang="es-ES" sz="1600" b="1" dirty="0" smtClean="0">
                <a:effectLst/>
                <a:latin typeface="Times New Roman"/>
                <a:ea typeface="Calibri"/>
              </a:rPr>
              <a:t>archiduque Carlos</a:t>
            </a:r>
            <a:r>
              <a:rPr lang="es-ES" sz="1600" dirty="0" smtClean="0">
                <a:effectLst/>
                <a:latin typeface="Times New Roman"/>
                <a:ea typeface="Calibri"/>
              </a:rPr>
              <a:t> era hijo de Felipe, duque de Borgoña y de Juana de Castilla, era nieto del emperador Maximiliano I y María de Borgoña, y de los Reyes Católicos, Isabel de Castilla y Fernando de Aragón. Gracias a un complejo entramado de relaciones dinásticas, en Carlos confluyó una magnífica herencia territorial que le convirtió en el soberano más importante de la Cristiandad</a:t>
            </a:r>
            <a:endParaRPr lang="es-ES" sz="1600" dirty="0">
              <a:latin typeface="Times New Roman" panose="02020603050405020304" pitchFamily="18" charset="0"/>
              <a:cs typeface="Times New Roman" panose="02020603050405020304" pitchFamily="18" charset="0"/>
            </a:endParaRPr>
          </a:p>
        </p:txBody>
      </p:sp>
      <p:pic>
        <p:nvPicPr>
          <p:cNvPr id="5122" name="Picture 2" descr="E:\FINA 4GB\ERASMUS +\Antecedentes\700px-Herencia_del_Emperador_Carlos_V_Carlos_I_como_Rey_de_España.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324" y="822795"/>
            <a:ext cx="5246679"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sz="half" idx="2"/>
          </p:nvPr>
        </p:nvSpPr>
        <p:spPr/>
        <p:txBody>
          <a:bodyPr/>
          <a:lstStyle/>
          <a:p>
            <a:endParaRPr lang="es-ES" dirty="0"/>
          </a:p>
        </p:txBody>
      </p:sp>
    </p:spTree>
    <p:extLst>
      <p:ext uri="{BB962C8B-B14F-4D97-AF65-F5344CB8AC3E}">
        <p14:creationId xmlns:p14="http://schemas.microsoft.com/office/powerpoint/2010/main" val="2242093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3600" i="1" dirty="0" smtClean="0">
                <a:latin typeface="Andalus" panose="02020603050405020304" pitchFamily="18" charset="-78"/>
                <a:cs typeface="Andalus" panose="02020603050405020304" pitchFamily="18" charset="-78"/>
              </a:rPr>
              <a:t>FLANDES  Y CASTILLA, </a:t>
            </a:r>
            <a:br>
              <a:rPr lang="es-ES" sz="3600" i="1" dirty="0" smtClean="0">
                <a:latin typeface="Andalus" panose="02020603050405020304" pitchFamily="18" charset="-78"/>
                <a:cs typeface="Andalus" panose="02020603050405020304" pitchFamily="18" charset="-78"/>
              </a:rPr>
            </a:br>
            <a:r>
              <a:rPr lang="es-ES" sz="3600" i="1" dirty="0" smtClean="0">
                <a:latin typeface="Andalus" panose="02020603050405020304" pitchFamily="18" charset="-78"/>
                <a:cs typeface="Andalus" panose="02020603050405020304" pitchFamily="18" charset="-78"/>
              </a:rPr>
              <a:t>UN DESTINO</a:t>
            </a:r>
            <a:endParaRPr lang="es-ES" sz="3600" i="1" dirty="0">
              <a:latin typeface="Andalus" panose="02020603050405020304" pitchFamily="18" charset="-78"/>
              <a:cs typeface="Andalus" panose="02020603050405020304" pitchFamily="18" charset="-78"/>
            </a:endParaRPr>
          </a:p>
        </p:txBody>
      </p:sp>
      <p:sp>
        <p:nvSpPr>
          <p:cNvPr id="6" name="5 Marcador de contenido"/>
          <p:cNvSpPr>
            <a:spLocks noGrp="1"/>
          </p:cNvSpPr>
          <p:nvPr>
            <p:ph idx="1"/>
          </p:nvPr>
        </p:nvSpPr>
        <p:spPr>
          <a:xfrm>
            <a:off x="457200" y="1484784"/>
            <a:ext cx="8229600" cy="4641379"/>
          </a:xfrm>
        </p:spPr>
        <p:txBody>
          <a:bodyPr>
            <a:normAutofit/>
          </a:bodyPr>
          <a:lstStyle/>
          <a:p>
            <a:pPr marL="0" indent="0" algn="just">
              <a:lnSpc>
                <a:spcPct val="115000"/>
              </a:lnSpc>
              <a:spcAft>
                <a:spcPts val="0"/>
              </a:spcAft>
              <a:buNone/>
            </a:pPr>
            <a:r>
              <a:rPr lang="es-ES" sz="1600" b="1" dirty="0" smtClean="0">
                <a:effectLst/>
                <a:latin typeface="Times New Roman" panose="02020603050405020304" pitchFamily="18" charset="0"/>
                <a:ea typeface="Calibri"/>
                <a:cs typeface="Times New Roman" panose="02020603050405020304" pitchFamily="18" charset="0"/>
              </a:rPr>
              <a:t>De esta forma quedaban unidos los destinos de Flandes y Castilla, que repercutirá desde esos momentos en las distintas facetas política, económica, social y cultural.</a:t>
            </a:r>
            <a:endParaRPr lang="es-ES" sz="1600" dirty="0">
              <a:latin typeface="Times New Roman" panose="02020603050405020304" pitchFamily="18" charset="0"/>
              <a:ea typeface="Calibri"/>
              <a:cs typeface="Times New Roman" panose="02020603050405020304" pitchFamily="18" charset="0"/>
            </a:endParaRPr>
          </a:p>
          <a:p>
            <a:endParaRPr lang="es-ES" sz="1600" dirty="0">
              <a:latin typeface="Times New Roman" panose="02020603050405020304" pitchFamily="18" charset="0"/>
              <a:cs typeface="Times New Roman" panose="02020603050405020304" pitchFamily="18"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5256584" cy="422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93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i="1" dirty="0" smtClean="0">
                <a:latin typeface="Arial Narrow" panose="020B0606020202030204" pitchFamily="34" charset="0"/>
                <a:cs typeface="Andalus" panose="02020603050405020304" pitchFamily="18" charset="-78"/>
              </a:rPr>
              <a:t>CARLOS V EN CASTILLA</a:t>
            </a:r>
            <a:endParaRPr lang="es-ES" sz="32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idx="1"/>
          </p:nvPr>
        </p:nvSpPr>
        <p:spPr>
          <a:xfrm>
            <a:off x="457200" y="1268760"/>
            <a:ext cx="8229600" cy="4857403"/>
          </a:xfrm>
        </p:spPr>
        <p:txBody>
          <a:bodyPr>
            <a:normAutofit/>
          </a:bodyPr>
          <a:lstStyle/>
          <a:p>
            <a:pPr marL="0" indent="0" algn="just">
              <a:buNone/>
            </a:pPr>
            <a:r>
              <a:rPr lang="es-ES" sz="1600" b="1" dirty="0">
                <a:latin typeface="Times New Roman" panose="02020603050405020304" pitchFamily="18" charset="0"/>
                <a:cs typeface="Times New Roman" panose="02020603050405020304" pitchFamily="18" charset="0"/>
              </a:rPr>
              <a:t>El 17 de septiembre de 1517, Carlos  llegó a España para hacerse cargo de sus dominios.</a:t>
            </a:r>
            <a:r>
              <a:rPr lang="es-ES" sz="1600" dirty="0">
                <a:latin typeface="Times New Roman" panose="02020603050405020304" pitchFamily="18" charset="0"/>
                <a:cs typeface="Times New Roman" panose="02020603050405020304" pitchFamily="18" charset="0"/>
              </a:rPr>
              <a:t> El nuevo rey, Carlos I, era un joven ignorante de las costumbres y del idioma de sus súbditos, que además se presentaba rodeado de una corte de consejeros flamencos. Dos años más tarde, en 1519, abandonó la península Ibérica para dirigirse </a:t>
            </a:r>
            <a:r>
              <a:rPr lang="es-ES" sz="1600" dirty="0" smtClean="0">
                <a:latin typeface="Times New Roman" panose="02020603050405020304" pitchFamily="18" charset="0"/>
                <a:cs typeface="Times New Roman" panose="02020603050405020304" pitchFamily="18" charset="0"/>
              </a:rPr>
              <a:t>al Imperio </a:t>
            </a:r>
            <a:r>
              <a:rPr lang="es-ES" sz="1600" dirty="0">
                <a:latin typeface="Times New Roman" panose="02020603050405020304" pitchFamily="18" charset="0"/>
                <a:cs typeface="Times New Roman" panose="02020603050405020304" pitchFamily="18" charset="0"/>
              </a:rPr>
              <a:t>Germánico, </a:t>
            </a:r>
            <a:r>
              <a:rPr lang="es-ES" sz="1600" dirty="0" smtClean="0">
                <a:latin typeface="Times New Roman" panose="02020603050405020304" pitchFamily="18" charset="0"/>
                <a:cs typeface="Times New Roman" panose="02020603050405020304" pitchFamily="18" charset="0"/>
              </a:rPr>
              <a:t>donde sería proclamado Emperador</a:t>
            </a:r>
            <a:r>
              <a:rPr lang="es-ES" sz="1600" dirty="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En ausencia del Rey estallaron </a:t>
            </a:r>
            <a:r>
              <a:rPr lang="es-ES" sz="1600" b="1" dirty="0" smtClean="0">
                <a:latin typeface="Times New Roman" panose="02020603050405020304" pitchFamily="18" charset="0"/>
                <a:cs typeface="Times New Roman" panose="02020603050405020304" pitchFamily="18" charset="0"/>
              </a:rPr>
              <a:t>revueltas como la de los Comuneros, 1521</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El 23 de octubre de 1520 Carlos I fue coronado emperador como Carlos V.</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772" y="2992563"/>
            <a:ext cx="2655172" cy="3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80928"/>
            <a:ext cx="3926242" cy="396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248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i="1" dirty="0" smtClean="0">
                <a:latin typeface="Arial Narrow" panose="020B0606020202030204" pitchFamily="34" charset="0"/>
                <a:cs typeface="Andalus" panose="02020603050405020304" pitchFamily="18" charset="-78"/>
              </a:rPr>
              <a:t>LA HERENCIA CASTELLANA</a:t>
            </a:r>
            <a:endParaRPr lang="es-ES" sz="3200" b="1" i="1" dirty="0">
              <a:latin typeface="Arial Narrow" panose="020B0606020202030204" pitchFamily="34" charset="0"/>
              <a:cs typeface="Andalus" panose="02020603050405020304" pitchFamily="18" charset="-78"/>
            </a:endParaRPr>
          </a:p>
        </p:txBody>
      </p:sp>
      <p:sp>
        <p:nvSpPr>
          <p:cNvPr id="4" name="3 Marcador de contenido"/>
          <p:cNvSpPr>
            <a:spLocks noGrp="1"/>
          </p:cNvSpPr>
          <p:nvPr>
            <p:ph sz="half" idx="1"/>
          </p:nvPr>
        </p:nvSpPr>
        <p:spPr>
          <a:xfrm>
            <a:off x="457200" y="1412776"/>
            <a:ext cx="4038600" cy="4713387"/>
          </a:xfrm>
        </p:spPr>
        <p:txBody>
          <a:bodyPr>
            <a:normAutofit/>
          </a:bodyPr>
          <a:lstStyle/>
          <a:p>
            <a:pPr marL="0" indent="0" algn="just">
              <a:buNone/>
            </a:pPr>
            <a:r>
              <a:rPr lang="es-ES" sz="1600" b="1" dirty="0" smtClean="0">
                <a:latin typeface="Times New Roman" panose="02020603050405020304" pitchFamily="18" charset="0"/>
                <a:cs typeface="Times New Roman" panose="02020603050405020304" pitchFamily="18" charset="0"/>
              </a:rPr>
              <a:t>De Isabel I de Castilla</a:t>
            </a:r>
            <a:r>
              <a:rPr lang="es-ES" sz="1600" dirty="0" smtClean="0">
                <a:latin typeface="Times New Roman" panose="02020603050405020304" pitchFamily="18" charset="0"/>
                <a:cs typeface="Times New Roman" panose="02020603050405020304" pitchFamily="18" charset="0"/>
              </a:rPr>
              <a:t>, abuela materna, Carlos V </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hereda los territorios peninsulares de Castilla y las islas Canarias y  </a:t>
            </a:r>
            <a:r>
              <a:rPr lang="es-ES" sz="1600" dirty="0">
                <a:latin typeface="Times New Roman" panose="02020603050405020304" pitchFamily="18" charset="0"/>
                <a:cs typeface="Times New Roman" panose="02020603050405020304" pitchFamily="18" charset="0"/>
              </a:rPr>
              <a:t>va a recibir todas </a:t>
            </a:r>
            <a:r>
              <a:rPr lang="es-ES" sz="1600" dirty="0" smtClean="0">
                <a:latin typeface="Times New Roman" panose="02020603050405020304" pitchFamily="18" charset="0"/>
                <a:cs typeface="Times New Roman" panose="02020603050405020304" pitchFamily="18" charset="0"/>
              </a:rPr>
              <a:t>las tierras </a:t>
            </a:r>
            <a:r>
              <a:rPr lang="es-ES" sz="1600" dirty="0">
                <a:latin typeface="Times New Roman" panose="02020603050405020304" pitchFamily="18" charset="0"/>
                <a:cs typeface="Times New Roman" panose="02020603050405020304" pitchFamily="18" charset="0"/>
              </a:rPr>
              <a:t>americanas </a:t>
            </a:r>
            <a:r>
              <a:rPr lang="es-ES" sz="1600" dirty="0" smtClean="0">
                <a:latin typeface="Times New Roman" panose="02020603050405020304" pitchFamily="18" charset="0"/>
                <a:cs typeface="Times New Roman" panose="02020603050405020304" pitchFamily="18" charset="0"/>
              </a:rPr>
              <a:t>descubiertas y aún por descubrir </a:t>
            </a:r>
            <a:r>
              <a:rPr lang="es-ES" sz="1600" dirty="0">
                <a:latin typeface="Times New Roman" panose="02020603050405020304" pitchFamily="18" charset="0"/>
                <a:cs typeface="Times New Roman" panose="02020603050405020304" pitchFamily="18" charset="0"/>
              </a:rPr>
              <a:t>y explorar.</a:t>
            </a:r>
          </a:p>
          <a:p>
            <a:pPr marL="0" indent="0" algn="just">
              <a:buNone/>
            </a:pPr>
            <a:r>
              <a:rPr lang="es-ES" sz="1600" dirty="0" smtClean="0">
                <a:latin typeface="Times New Roman" panose="02020603050405020304" pitchFamily="18" charset="0"/>
                <a:cs typeface="Times New Roman" panose="02020603050405020304" pitchFamily="18" charset="0"/>
              </a:rPr>
              <a:t>Los </a:t>
            </a:r>
            <a:r>
              <a:rPr lang="es-ES" sz="1600" dirty="0">
                <a:latin typeface="Times New Roman" panose="02020603050405020304" pitchFamily="18" charset="0"/>
                <a:cs typeface="Times New Roman" panose="02020603050405020304" pitchFamily="18" charset="0"/>
              </a:rPr>
              <a:t>territorios de la Corona </a:t>
            </a:r>
            <a:r>
              <a:rPr lang="es-ES" sz="1600" dirty="0" smtClean="0">
                <a:latin typeface="Times New Roman" panose="02020603050405020304" pitchFamily="18" charset="0"/>
                <a:cs typeface="Times New Roman" panose="02020603050405020304" pitchFamily="18" charset="0"/>
              </a:rPr>
              <a:t>de </a:t>
            </a:r>
            <a:r>
              <a:rPr lang="pt-BR" sz="1600" dirty="0" smtClean="0">
                <a:latin typeface="Times New Roman" panose="02020603050405020304" pitchFamily="18" charset="0"/>
                <a:cs typeface="Times New Roman" panose="02020603050405020304" pitchFamily="18" charset="0"/>
              </a:rPr>
              <a:t>Castilla  serán la base </a:t>
            </a:r>
            <a:r>
              <a:rPr lang="es-ES" sz="1600" dirty="0" smtClean="0">
                <a:latin typeface="Times New Roman" panose="02020603050405020304" pitchFamily="18" charset="0"/>
                <a:cs typeface="Times New Roman" panose="02020603050405020304" pitchFamily="18" charset="0"/>
              </a:rPr>
              <a:t>económica </a:t>
            </a:r>
            <a:r>
              <a:rPr lang="es-ES" sz="1600" dirty="0">
                <a:latin typeface="Times New Roman" panose="02020603050405020304" pitchFamily="18" charset="0"/>
                <a:cs typeface="Times New Roman" panose="02020603050405020304" pitchFamily="18" charset="0"/>
              </a:rPr>
              <a:t>y demográfica </a:t>
            </a:r>
            <a:r>
              <a:rPr lang="es-ES" sz="1600" dirty="0" smtClean="0">
                <a:latin typeface="Times New Roman" panose="02020603050405020304" pitchFamily="18" charset="0"/>
                <a:cs typeface="Times New Roman" panose="02020603050405020304" pitchFamily="18" charset="0"/>
              </a:rPr>
              <a:t>del imperio.</a:t>
            </a:r>
            <a:endParaRPr lang="es-ES" sz="1600" dirty="0">
              <a:latin typeface="Times New Roman" panose="02020603050405020304" pitchFamily="18" charset="0"/>
              <a:cs typeface="Times New Roman" panose="02020603050405020304" pitchFamily="18" charset="0"/>
            </a:endParaRPr>
          </a:p>
        </p:txBody>
      </p:sp>
      <p:sp>
        <p:nvSpPr>
          <p:cNvPr id="5" name="4 Marcador de contenido"/>
          <p:cNvSpPr>
            <a:spLocks noGrp="1"/>
          </p:cNvSpPr>
          <p:nvPr>
            <p:ph sz="half" idx="2"/>
          </p:nvPr>
        </p:nvSpPr>
        <p:spPr/>
        <p:txBody>
          <a:bodyPr>
            <a:normAutofit/>
          </a:bodyPr>
          <a:lstStyle/>
          <a:p>
            <a:endParaRPr lang="es-ES" dirty="0"/>
          </a:p>
        </p:txBody>
      </p:sp>
      <p:pic>
        <p:nvPicPr>
          <p:cNvPr id="3077" name="Picture 5" descr="C:\Users\Fina\Picture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24250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779" y="1584269"/>
            <a:ext cx="4579221" cy="32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86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i="1" dirty="0" smtClean="0">
                <a:latin typeface="Arial Narrow" panose="020B0606020202030204" pitchFamily="34" charset="0"/>
                <a:cs typeface="Andalus" panose="02020603050405020304" pitchFamily="18" charset="-78"/>
              </a:rPr>
              <a:t>HERENCIA AMERICANA</a:t>
            </a:r>
            <a:endParaRPr lang="es-ES" sz="3200" b="1" i="1" dirty="0">
              <a:latin typeface="Arial Narrow" panose="020B0606020202030204" pitchFamily="34" charset="0"/>
              <a:cs typeface="Andalus" panose="02020603050405020304" pitchFamily="18" charset="-78"/>
            </a:endParaRPr>
          </a:p>
        </p:txBody>
      </p:sp>
      <p:pic>
        <p:nvPicPr>
          <p:cNvPr id="4099" name="Picture 3" descr="C:\Users\Fina\Pictures\colon esp y port.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15649" y="1052737"/>
            <a:ext cx="3935174" cy="5040559"/>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contenido"/>
          <p:cNvSpPr>
            <a:spLocks noGrp="1"/>
          </p:cNvSpPr>
          <p:nvPr>
            <p:ph sz="half" idx="2"/>
          </p:nvPr>
        </p:nvSpPr>
        <p:spPr>
          <a:xfrm>
            <a:off x="4644008" y="1196752"/>
            <a:ext cx="4038600" cy="4525963"/>
          </a:xfrm>
        </p:spPr>
        <p:txBody>
          <a:bodyPr>
            <a:normAutofit/>
          </a:bodyPr>
          <a:lstStyle/>
          <a:p>
            <a:pPr marL="0" indent="0">
              <a:buNone/>
            </a:pPr>
            <a:r>
              <a:rPr lang="es-ES" sz="1600" dirty="0" smtClean="0">
                <a:latin typeface="Times New Roman" panose="02020603050405020304" pitchFamily="18" charset="0"/>
                <a:cs typeface="Times New Roman" panose="02020603050405020304" pitchFamily="18" charset="0"/>
              </a:rPr>
              <a:t>Carlos I hereda las posesiones americanas y los derechos adquiridos por Castilla según el </a:t>
            </a:r>
            <a:r>
              <a:rPr lang="es-ES" sz="1600" b="1" dirty="0" smtClean="0">
                <a:latin typeface="Times New Roman" panose="02020603050405020304" pitchFamily="18" charset="0"/>
                <a:cs typeface="Times New Roman" panose="02020603050405020304" pitchFamily="18" charset="0"/>
              </a:rPr>
              <a:t>Tratado de Tordesillas  </a:t>
            </a:r>
            <a:r>
              <a:rPr lang="es-ES" sz="1600" dirty="0" smtClean="0">
                <a:latin typeface="Times New Roman" panose="02020603050405020304" pitchFamily="18" charset="0"/>
                <a:cs typeface="Times New Roman" panose="02020603050405020304" pitchFamily="18" charset="0"/>
              </a:rPr>
              <a:t>firmado en 1494.</a:t>
            </a:r>
          </a:p>
          <a:p>
            <a:pPr marL="0" indent="0">
              <a:buNone/>
            </a:pPr>
            <a:r>
              <a:rPr lang="es-ES" sz="1600" dirty="0" smtClean="0">
                <a:latin typeface="Times New Roman" panose="02020603050405020304" pitchFamily="18" charset="0"/>
                <a:cs typeface="Times New Roman" panose="02020603050405020304" pitchFamily="18" charset="0"/>
              </a:rPr>
              <a:t>En </a:t>
            </a:r>
            <a:r>
              <a:rPr lang="es-ES" sz="1600" dirty="0">
                <a:latin typeface="Times New Roman" panose="02020603050405020304" pitchFamily="18" charset="0"/>
                <a:cs typeface="Times New Roman" panose="02020603050405020304" pitchFamily="18" charset="0"/>
              </a:rPr>
              <a:t>virtud del cual se estableció un reparto de las zonas de navegación y conquista del </a:t>
            </a:r>
            <a:r>
              <a:rPr lang="es-ES" sz="1600" dirty="0" smtClean="0">
                <a:latin typeface="Times New Roman" panose="02020603050405020304" pitchFamily="18" charset="0"/>
                <a:cs typeface="Times New Roman" panose="02020603050405020304" pitchFamily="18" charset="0"/>
              </a:rPr>
              <a:t>océano Atlántico </a:t>
            </a:r>
            <a:r>
              <a:rPr lang="es-ES" sz="1600" dirty="0">
                <a:latin typeface="Times New Roman" panose="02020603050405020304" pitchFamily="18" charset="0"/>
                <a:cs typeface="Times New Roman" panose="02020603050405020304" pitchFamily="18" charset="0"/>
              </a:rPr>
              <a:t>y </a:t>
            </a:r>
            <a:r>
              <a:rPr lang="es-ES" sz="1600" dirty="0" smtClean="0">
                <a:latin typeface="Times New Roman" panose="02020603050405020304" pitchFamily="18" charset="0"/>
                <a:cs typeface="Times New Roman" panose="02020603050405020304" pitchFamily="18" charset="0"/>
              </a:rPr>
              <a:t>del Nuevo Mundo </a:t>
            </a:r>
            <a:r>
              <a:rPr lang="es-ES" sz="1600" dirty="0">
                <a:latin typeface="Times New Roman" panose="02020603050405020304" pitchFamily="18" charset="0"/>
                <a:cs typeface="Times New Roman" panose="02020603050405020304" pitchFamily="18" charset="0"/>
              </a:rPr>
              <a:t>mediante una línea situada 370 </a:t>
            </a:r>
            <a:r>
              <a:rPr lang="es-ES" sz="1600" dirty="0" smtClean="0">
                <a:latin typeface="Times New Roman" panose="02020603050405020304" pitchFamily="18" charset="0"/>
                <a:cs typeface="Times New Roman" panose="02020603050405020304" pitchFamily="18" charset="0"/>
              </a:rPr>
              <a:t> leguas al oeste  </a:t>
            </a:r>
            <a:r>
              <a:rPr lang="es-ES" sz="1600" dirty="0">
                <a:latin typeface="Times New Roman" panose="02020603050405020304" pitchFamily="18" charset="0"/>
                <a:cs typeface="Times New Roman" panose="02020603050405020304" pitchFamily="18" charset="0"/>
              </a:rPr>
              <a:t>de las islas de </a:t>
            </a:r>
            <a:r>
              <a:rPr lang="es-ES" sz="1600" dirty="0" smtClean="0">
                <a:latin typeface="Times New Roman" panose="02020603050405020304" pitchFamily="18" charset="0"/>
                <a:cs typeface="Times New Roman" panose="02020603050405020304" pitchFamily="18" charset="0"/>
              </a:rPr>
              <a:t>Cabo Verde, </a:t>
            </a:r>
            <a:r>
              <a:rPr lang="es-ES" sz="1600" dirty="0">
                <a:latin typeface="Times New Roman" panose="02020603050405020304" pitchFamily="18" charset="0"/>
                <a:cs typeface="Times New Roman" panose="02020603050405020304" pitchFamily="18" charset="0"/>
              </a:rPr>
              <a:t>a fin de evitar conflictos de intereses entre la </a:t>
            </a:r>
            <a:r>
              <a:rPr lang="es-ES" sz="1600" dirty="0" smtClean="0">
                <a:latin typeface="Times New Roman" panose="02020603050405020304" pitchFamily="18" charset="0"/>
                <a:cs typeface="Times New Roman" panose="02020603050405020304" pitchFamily="18" charset="0"/>
              </a:rPr>
              <a:t>Castilla y Portugal. </a:t>
            </a:r>
            <a:endParaRPr lang="es-ES" sz="1600"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996" y="4000500"/>
            <a:ext cx="53244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973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116632"/>
            <a:ext cx="8229600" cy="1368152"/>
          </a:xfrm>
        </p:spPr>
        <p:txBody>
          <a:bodyPr>
            <a:normAutofit fontScale="90000"/>
          </a:bodyPr>
          <a:lstStyle/>
          <a:p>
            <a:r>
              <a:rPr lang="es-ES" sz="3600" dirty="0" smtClean="0">
                <a:latin typeface="Andalus" panose="02020603050405020304" pitchFamily="18" charset="-78"/>
                <a:cs typeface="Andalus" panose="02020603050405020304" pitchFamily="18" charset="-78"/>
              </a:rPr>
              <a:t/>
            </a:r>
            <a:br>
              <a:rPr lang="es-ES" sz="3600" dirty="0" smtClean="0">
                <a:latin typeface="Andalus" panose="02020603050405020304" pitchFamily="18" charset="-78"/>
                <a:cs typeface="Andalus" panose="02020603050405020304" pitchFamily="18" charset="-78"/>
              </a:rPr>
            </a:br>
            <a:r>
              <a:rPr lang="es-ES" sz="3600" dirty="0" smtClean="0">
                <a:latin typeface="Andalus" panose="02020603050405020304" pitchFamily="18" charset="-78"/>
                <a:cs typeface="Andalus" panose="02020603050405020304" pitchFamily="18" charset="-78"/>
              </a:rPr>
              <a:t/>
            </a:r>
            <a:br>
              <a:rPr lang="es-ES" sz="3600" dirty="0" smtClean="0">
                <a:latin typeface="Andalus" panose="02020603050405020304" pitchFamily="18" charset="-78"/>
                <a:cs typeface="Andalus" panose="02020603050405020304" pitchFamily="18" charset="-78"/>
              </a:rPr>
            </a:br>
            <a:r>
              <a:rPr lang="es-ES" sz="4000" b="1" i="1" dirty="0" smtClean="0">
                <a:latin typeface="Arial Narrow" panose="020B0606020202030204" pitchFamily="34" charset="0"/>
                <a:cs typeface="Andalus" panose="02020603050405020304" pitchFamily="18" charset="-78"/>
              </a:rPr>
              <a:t>V  CENTANARIO DEL VIAJE DE CARLOS V </a:t>
            </a:r>
            <a:br>
              <a:rPr lang="es-ES" sz="4000" b="1" i="1" dirty="0" smtClean="0">
                <a:latin typeface="Arial Narrow" panose="020B0606020202030204" pitchFamily="34" charset="0"/>
                <a:cs typeface="Andalus" panose="02020603050405020304" pitchFamily="18" charset="-78"/>
              </a:rPr>
            </a:br>
            <a:r>
              <a:rPr lang="es-ES" sz="4000" b="1" i="1" dirty="0" smtClean="0">
                <a:latin typeface="Arial Narrow" panose="020B0606020202030204" pitchFamily="34" charset="0"/>
                <a:cs typeface="Andalus" panose="02020603050405020304" pitchFamily="18" charset="-78"/>
              </a:rPr>
              <a:t>A CASTILLA</a:t>
            </a:r>
            <a:br>
              <a:rPr lang="es-ES" sz="4000" b="1" i="1" dirty="0" smtClean="0">
                <a:latin typeface="Arial Narrow" panose="020B0606020202030204" pitchFamily="34" charset="0"/>
                <a:cs typeface="Andalus" panose="02020603050405020304" pitchFamily="18" charset="-78"/>
              </a:rPr>
            </a:br>
            <a:endParaRPr lang="es-ES" sz="4000" b="1" i="1" dirty="0">
              <a:latin typeface="Arial Narrow" panose="020B0606020202030204" pitchFamily="34" charset="0"/>
            </a:endParaRPr>
          </a:p>
        </p:txBody>
      </p:sp>
      <p:sp>
        <p:nvSpPr>
          <p:cNvPr id="3" name="2 Marcador de contenido"/>
          <p:cNvSpPr>
            <a:spLocks noGrp="1"/>
          </p:cNvSpPr>
          <p:nvPr>
            <p:ph sz="half" idx="1"/>
          </p:nvPr>
        </p:nvSpPr>
        <p:spPr>
          <a:xfrm>
            <a:off x="395536" y="1916832"/>
            <a:ext cx="4114800" cy="4525963"/>
          </a:xfrm>
        </p:spPr>
        <p:txBody>
          <a:bodyPr>
            <a:normAutofit fontScale="25000" lnSpcReduction="20000"/>
          </a:bodyPr>
          <a:lstStyle/>
          <a:p>
            <a:pPr marL="0" indent="0" algn="just">
              <a:lnSpc>
                <a:spcPct val="115000"/>
              </a:lnSpc>
              <a:spcAft>
                <a:spcPts val="1000"/>
              </a:spcAft>
              <a:buNone/>
            </a:pPr>
            <a:endParaRPr lang="es-ES" sz="4900" dirty="0" smtClean="0">
              <a:effectLst/>
              <a:latin typeface="Times New Roman" panose="02020603050405020304" pitchFamily="18" charset="0"/>
              <a:ea typeface="Calibri"/>
              <a:cs typeface="Times New Roman" panose="02020603050405020304" pitchFamily="18" charset="0"/>
            </a:endParaRPr>
          </a:p>
          <a:p>
            <a:pPr marL="0" indent="0" algn="just">
              <a:lnSpc>
                <a:spcPct val="115000"/>
              </a:lnSpc>
              <a:spcAft>
                <a:spcPts val="1000"/>
              </a:spcAft>
              <a:buNone/>
            </a:pPr>
            <a:r>
              <a:rPr lang="es-ES" sz="6400" b="1" dirty="0" smtClean="0">
                <a:effectLst/>
                <a:latin typeface="Times New Roman" panose="02020603050405020304" pitchFamily="18" charset="0"/>
                <a:ea typeface="Calibri"/>
                <a:cs typeface="Times New Roman" panose="02020603050405020304" pitchFamily="18" charset="0"/>
              </a:rPr>
              <a:t>Este año 2017 celebramos el V Centenario del viaje de Carlos V, entonces duque de Borgoña. </a:t>
            </a:r>
          </a:p>
          <a:p>
            <a:pPr marL="0" indent="0" algn="just">
              <a:lnSpc>
                <a:spcPct val="115000"/>
              </a:lnSpc>
              <a:spcAft>
                <a:spcPts val="1000"/>
              </a:spcAft>
              <a:buNone/>
            </a:pPr>
            <a:r>
              <a:rPr lang="es-ES" sz="6400" b="1" dirty="0" smtClean="0">
                <a:effectLst/>
                <a:latin typeface="Times New Roman" panose="02020603050405020304" pitchFamily="18" charset="0"/>
                <a:ea typeface="Calibri"/>
                <a:cs typeface="Times New Roman" panose="02020603050405020304" pitchFamily="18" charset="0"/>
              </a:rPr>
              <a:t>L</a:t>
            </a:r>
            <a:r>
              <a:rPr lang="es-ES" sz="6400" b="1" dirty="0" smtClean="0">
                <a:latin typeface="Times New Roman" panose="02020603050405020304" pitchFamily="18" charset="0"/>
                <a:cs typeface="Times New Roman" panose="02020603050405020304" pitchFamily="18" charset="0"/>
              </a:rPr>
              <a:t>legó a Valladolid en su primer viaje de Flandes a Castilla, su objetivo era ser reconocido y proclamado rey de España como Carlos I por las Cortes reunidas en esta ciudad.</a:t>
            </a:r>
          </a:p>
          <a:p>
            <a:pPr algn="just">
              <a:lnSpc>
                <a:spcPct val="115000"/>
              </a:lnSpc>
              <a:spcAft>
                <a:spcPts val="1000"/>
              </a:spcAft>
            </a:pPr>
            <a:endParaRPr lang="es-ES" sz="6400" b="1" dirty="0" smtClean="0">
              <a:latin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es-ES" sz="6400" b="1" dirty="0" smtClean="0">
                <a:effectLst/>
                <a:latin typeface="Times New Roman" panose="02020603050405020304" pitchFamily="18" charset="0"/>
                <a:ea typeface="Calibri"/>
                <a:cs typeface="Times New Roman" panose="02020603050405020304" pitchFamily="18" charset="0"/>
              </a:rPr>
              <a:t>Pero, este fue un viaje de vuelta… Todo empezó en 1496, cuando se realizó el  viaje de ida de Castilla a Flandes,   protagonizado por su madre la reina Juana, entonces infanta de Castilla. De esta manera empieza la relación histórica entre Castilla y Flandes.</a:t>
            </a:r>
            <a:endParaRPr lang="es-ES" sz="6400" b="1" dirty="0">
              <a:latin typeface="Times New Roman" panose="02020603050405020304" pitchFamily="18" charset="0"/>
              <a:ea typeface="Calibri"/>
              <a:cs typeface="Times New Roman" panose="02020603050405020304" pitchFamily="18" charset="0"/>
            </a:endParaRPr>
          </a:p>
          <a:p>
            <a:pPr marL="0" indent="0">
              <a:buNone/>
            </a:pPr>
            <a:endParaRPr lang="es-ES" sz="1400" dirty="0">
              <a:latin typeface="Times New Roman" panose="02020603050405020304" pitchFamily="18" charset="0"/>
              <a:cs typeface="Times New Roman" panose="02020603050405020304" pitchFamily="18" charset="0"/>
            </a:endParaRPr>
          </a:p>
        </p:txBody>
      </p:sp>
      <p:sp>
        <p:nvSpPr>
          <p:cNvPr id="5" name="4 Marcador de contenido"/>
          <p:cNvSpPr>
            <a:spLocks noGrp="1"/>
          </p:cNvSpPr>
          <p:nvPr>
            <p:ph sz="half" idx="2"/>
          </p:nvPr>
        </p:nvSpPr>
        <p:spPr/>
        <p:txBody>
          <a:bodyPr>
            <a:normAutofit fontScale="25000" lnSpcReduction="20000"/>
          </a:bodyPr>
          <a:lstStyle/>
          <a:p>
            <a:pPr marL="0" indent="0">
              <a:buNone/>
            </a:pPr>
            <a:endParaRPr lang="es-E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988840"/>
            <a:ext cx="4032448" cy="443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02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i="1" dirty="0" smtClean="0">
                <a:latin typeface="Arial Narrow" panose="020B0606020202030204" pitchFamily="34" charset="0"/>
                <a:cs typeface="Andalus" panose="02020603050405020304" pitchFamily="18" charset="-78"/>
              </a:rPr>
              <a:t>CARLOS V EN VALLADOLID</a:t>
            </a:r>
            <a:endParaRPr lang="es-ES" sz="36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idx="1"/>
          </p:nvPr>
        </p:nvSpPr>
        <p:spPr/>
        <p:txBody>
          <a:bodyPr>
            <a:normAutofit/>
          </a:bodyPr>
          <a:lstStyle/>
          <a:p>
            <a:pPr marL="0" indent="0" algn="just">
              <a:buNone/>
            </a:pPr>
            <a:r>
              <a:rPr lang="es-ES" sz="1600" b="1" dirty="0">
                <a:latin typeface="Times New Roman" panose="02020603050405020304" pitchFamily="18" charset="0"/>
                <a:cs typeface="Times New Roman" panose="02020603050405020304" pitchFamily="18" charset="0"/>
              </a:rPr>
              <a:t>En los pasos que </a:t>
            </a:r>
            <a:r>
              <a:rPr lang="es-ES" sz="1600" b="1" dirty="0" smtClean="0">
                <a:latin typeface="Times New Roman" panose="02020603050405020304" pitchFamily="18" charset="0"/>
                <a:cs typeface="Times New Roman" panose="02020603050405020304" pitchFamily="18" charset="0"/>
              </a:rPr>
              <a:t>Carlos V  </a:t>
            </a:r>
            <a:r>
              <a:rPr lang="es-ES" sz="1600" b="1" dirty="0">
                <a:latin typeface="Times New Roman" panose="02020603050405020304" pitchFamily="18" charset="0"/>
                <a:cs typeface="Times New Roman" panose="02020603050405020304" pitchFamily="18" charset="0"/>
              </a:rPr>
              <a:t>emprendió por Valladolid</a:t>
            </a:r>
            <a:r>
              <a:rPr lang="es-ES" sz="1600" dirty="0">
                <a:latin typeface="Times New Roman" panose="02020603050405020304" pitchFamily="18" charset="0"/>
                <a:cs typeface="Times New Roman" panose="02020603050405020304" pitchFamily="18" charset="0"/>
              </a:rPr>
              <a:t>, su principal destino cuando llegó a la península Ibérica</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hubo recelos, </a:t>
            </a:r>
            <a:r>
              <a:rPr lang="es-ES" sz="1600" dirty="0" smtClean="0">
                <a:latin typeface="Times New Roman" panose="02020603050405020304" pitchFamily="18" charset="0"/>
                <a:cs typeface="Times New Roman" panose="02020603050405020304" pitchFamily="18" charset="0"/>
              </a:rPr>
              <a:t>sin embargo cerca </a:t>
            </a:r>
            <a:r>
              <a:rPr lang="es-ES" sz="1600" dirty="0">
                <a:latin typeface="Times New Roman" panose="02020603050405020304" pitchFamily="18" charset="0"/>
                <a:cs typeface="Times New Roman" panose="02020603050405020304" pitchFamily="18" charset="0"/>
              </a:rPr>
              <a:t>de 40.000 </a:t>
            </a:r>
            <a:r>
              <a:rPr lang="es-ES" sz="1600" dirty="0" smtClean="0">
                <a:latin typeface="Times New Roman" panose="02020603050405020304" pitchFamily="18" charset="0"/>
                <a:cs typeface="Times New Roman" panose="02020603050405020304" pitchFamily="18" charset="0"/>
              </a:rPr>
              <a:t>personas </a:t>
            </a:r>
            <a:r>
              <a:rPr lang="es-ES" sz="1600" dirty="0">
                <a:latin typeface="Times New Roman" panose="02020603050405020304" pitchFamily="18" charset="0"/>
                <a:cs typeface="Times New Roman" panose="02020603050405020304" pitchFamily="18" charset="0"/>
              </a:rPr>
              <a:t>se asomaran a las calles para ver llegar al </a:t>
            </a:r>
            <a:r>
              <a:rPr lang="es-ES" sz="1600" dirty="0" smtClean="0">
                <a:latin typeface="Times New Roman" panose="02020603050405020304" pitchFamily="18" charset="0"/>
                <a:cs typeface="Times New Roman" panose="02020603050405020304" pitchFamily="18" charset="0"/>
              </a:rPr>
              <a:t>futuro rey </a:t>
            </a:r>
            <a:r>
              <a:rPr lang="es-ES" sz="1600" dirty="0">
                <a:latin typeface="Times New Roman" panose="02020603050405020304" pitchFamily="18" charset="0"/>
                <a:cs typeface="Times New Roman" panose="02020603050405020304" pitchFamily="18" charset="0"/>
              </a:rPr>
              <a:t>de  España. Cuentan que la ciudad adornó sus fachadas con </a:t>
            </a:r>
            <a:r>
              <a:rPr lang="es-ES" sz="1600" dirty="0" smtClean="0">
                <a:latin typeface="Times New Roman" panose="02020603050405020304" pitchFamily="18" charset="0"/>
                <a:cs typeface="Times New Roman" panose="02020603050405020304" pitchFamily="18" charset="0"/>
              </a:rPr>
              <a:t>tapices, que </a:t>
            </a:r>
            <a:r>
              <a:rPr lang="es-ES" sz="1600" dirty="0">
                <a:latin typeface="Times New Roman" panose="02020603050405020304" pitchFamily="18" charset="0"/>
                <a:cs typeface="Times New Roman" panose="02020603050405020304" pitchFamily="18" charset="0"/>
              </a:rPr>
              <a:t>se construyeron arcos de </a:t>
            </a:r>
            <a:r>
              <a:rPr lang="es-ES" sz="1600" dirty="0" smtClean="0">
                <a:latin typeface="Times New Roman" panose="02020603050405020304" pitchFamily="18" charset="0"/>
                <a:cs typeface="Times New Roman" panose="02020603050405020304" pitchFamily="18" charset="0"/>
              </a:rPr>
              <a:t>madera, que </a:t>
            </a:r>
            <a:r>
              <a:rPr lang="es-ES" sz="1600" dirty="0">
                <a:latin typeface="Times New Roman" panose="02020603050405020304" pitchFamily="18" charset="0"/>
                <a:cs typeface="Times New Roman" panose="02020603050405020304" pitchFamily="18" charset="0"/>
              </a:rPr>
              <a:t>mil antorchas iluminaron la llegada de Carlos </a:t>
            </a:r>
            <a:r>
              <a:rPr lang="es-ES" sz="1600" dirty="0" smtClean="0">
                <a:latin typeface="Times New Roman" panose="02020603050405020304" pitchFamily="18" charset="0"/>
                <a:cs typeface="Times New Roman" panose="02020603050405020304" pitchFamily="18" charset="0"/>
              </a:rPr>
              <a:t>a Valladolid un </a:t>
            </a:r>
            <a:r>
              <a:rPr lang="es-ES" sz="1600" dirty="0">
                <a:latin typeface="Times New Roman" panose="02020603050405020304" pitchFamily="18" charset="0"/>
                <a:cs typeface="Times New Roman" panose="02020603050405020304" pitchFamily="18" charset="0"/>
              </a:rPr>
              <a:t>18 de noviembre de </a:t>
            </a:r>
            <a:r>
              <a:rPr lang="es-ES" sz="1600" dirty="0" smtClean="0">
                <a:latin typeface="Times New Roman" panose="02020603050405020304" pitchFamily="18" charset="0"/>
                <a:cs typeface="Times New Roman" panose="02020603050405020304" pitchFamily="18" charset="0"/>
              </a:rPr>
              <a:t>1517. </a:t>
            </a:r>
          </a:p>
          <a:p>
            <a:pPr marL="0" indent="0">
              <a:buNone/>
            </a:pPr>
            <a:endParaRPr lang="es-ES" sz="16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12976"/>
            <a:ext cx="792088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3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i="1" dirty="0" smtClean="0">
                <a:latin typeface="Arial Narrow" panose="020B0606020202030204" pitchFamily="34" charset="0"/>
                <a:cs typeface="Andalus" panose="02020603050405020304" pitchFamily="18" charset="-78"/>
              </a:rPr>
              <a:t>TRAS LOS PASOS DE CARLOS V </a:t>
            </a:r>
            <a:endParaRPr lang="es-ES" sz="36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sz="half" idx="1"/>
          </p:nvPr>
        </p:nvSpPr>
        <p:spPr/>
        <p:txBody>
          <a:bodyPr>
            <a:normAutofit/>
          </a:bodyPr>
          <a:lstStyle/>
          <a:p>
            <a:pPr marL="0" indent="0" algn="just">
              <a:buNone/>
            </a:pPr>
            <a:r>
              <a:rPr lang="es-ES" sz="1600" b="1" dirty="0" smtClean="0">
                <a:latin typeface="Times New Roman" panose="02020603050405020304" pitchFamily="18" charset="0"/>
                <a:cs typeface="Times New Roman" panose="02020603050405020304" pitchFamily="18" charset="0"/>
              </a:rPr>
              <a:t>Carlos V nunca </a:t>
            </a:r>
            <a:r>
              <a:rPr lang="es-ES" sz="1600" b="1" dirty="0">
                <a:latin typeface="Times New Roman" panose="02020603050405020304" pitchFamily="18" charset="0"/>
                <a:cs typeface="Times New Roman" panose="02020603050405020304" pitchFamily="18" charset="0"/>
              </a:rPr>
              <a:t>llegó a tener palacio propio en Valladolid, por lo que se valía de las viviendas de la nobleza para organizar sus estancias en la ciudad. </a:t>
            </a:r>
            <a:endParaRPr lang="es-ES" sz="1600" b="1" dirty="0" smtClean="0">
              <a:latin typeface="Times New Roman" panose="02020603050405020304" pitchFamily="18" charset="0"/>
              <a:cs typeface="Times New Roman" panose="02020603050405020304" pitchFamily="18" charset="0"/>
            </a:endParaRPr>
          </a:p>
          <a:p>
            <a:pPr marL="0" indent="0" algn="just">
              <a:buNone/>
            </a:pPr>
            <a:endParaRPr lang="es-ES" sz="1600" dirty="0" smtClean="0">
              <a:latin typeface="Times New Roman" panose="02020603050405020304" pitchFamily="18" charset="0"/>
              <a:cs typeface="Times New Roman" panose="02020603050405020304" pitchFamily="18" charset="0"/>
            </a:endParaRPr>
          </a:p>
          <a:p>
            <a:pPr marL="0" indent="0" algn="just">
              <a:buNone/>
            </a:pPr>
            <a:endParaRPr lang="es-ES" sz="1600" dirty="0">
              <a:latin typeface="Times New Roman" panose="02020603050405020304" pitchFamily="18" charset="0"/>
              <a:cs typeface="Times New Roman" panose="02020603050405020304" pitchFamily="18" charset="0"/>
            </a:endParaRPr>
          </a:p>
          <a:p>
            <a:pPr marL="0" indent="0" algn="just">
              <a:buNone/>
            </a:pPr>
            <a:r>
              <a:rPr lang="es-ES" sz="1600" dirty="0" smtClean="0">
                <a:latin typeface="Times New Roman" panose="02020603050405020304" pitchFamily="18" charset="0"/>
                <a:cs typeface="Times New Roman" panose="02020603050405020304" pitchFamily="18" charset="0"/>
              </a:rPr>
              <a:t>En el </a:t>
            </a:r>
            <a:r>
              <a:rPr lang="es-ES" sz="1600" b="1" dirty="0" smtClean="0">
                <a:latin typeface="Times New Roman" panose="02020603050405020304" pitchFamily="18" charset="0"/>
                <a:cs typeface="Times New Roman" panose="02020603050405020304" pitchFamily="18" charset="0"/>
              </a:rPr>
              <a:t>Palacio de Pimentel</a:t>
            </a:r>
            <a:r>
              <a:rPr lang="es-ES" sz="1600" dirty="0" smtClean="0">
                <a:latin typeface="Times New Roman" panose="02020603050405020304" pitchFamily="18" charset="0"/>
                <a:cs typeface="Times New Roman" panose="02020603050405020304" pitchFamily="18" charset="0"/>
              </a:rPr>
              <a:t>, </a:t>
            </a:r>
            <a:r>
              <a:rPr lang="es-ES" sz="1600" dirty="0">
                <a:latin typeface="Times New Roman" panose="02020603050405020304" pitchFamily="18" charset="0"/>
                <a:cs typeface="Times New Roman" panose="02020603050405020304" pitchFamily="18" charset="0"/>
              </a:rPr>
              <a:t>dormiría </a:t>
            </a:r>
            <a:r>
              <a:rPr lang="es-ES" sz="1600" dirty="0" smtClean="0">
                <a:latin typeface="Times New Roman" panose="02020603050405020304" pitchFamily="18" charset="0"/>
                <a:cs typeface="Times New Roman" panose="02020603050405020304" pitchFamily="18" charset="0"/>
              </a:rPr>
              <a:t>Carlos V. </a:t>
            </a:r>
            <a:r>
              <a:rPr lang="es-ES" sz="1600" dirty="0">
                <a:latin typeface="Times New Roman" panose="02020603050405020304" pitchFamily="18" charset="0"/>
                <a:cs typeface="Times New Roman" panose="02020603050405020304" pitchFamily="18" charset="0"/>
              </a:rPr>
              <a:t>Allí, años después, nacería su hijo Felipe II </a:t>
            </a:r>
            <a:r>
              <a:rPr lang="es-ES" sz="1600" dirty="0" smtClean="0">
                <a:latin typeface="Times New Roman" panose="02020603050405020304" pitchFamily="18" charset="0"/>
                <a:cs typeface="Times New Roman" panose="02020603050405020304" pitchFamily="18" charset="0"/>
              </a:rPr>
              <a:t>(1527</a:t>
            </a:r>
            <a:r>
              <a:rPr lang="es-ES" sz="1600" dirty="0">
                <a:latin typeface="Times New Roman" panose="02020603050405020304" pitchFamily="18" charset="0"/>
                <a:cs typeface="Times New Roman" panose="02020603050405020304" pitchFamily="18" charset="0"/>
              </a:rPr>
              <a:t>). </a:t>
            </a:r>
            <a:endParaRPr lang="es-ES" sz="1600" dirty="0" smtClean="0">
              <a:latin typeface="Times New Roman" panose="02020603050405020304" pitchFamily="18" charset="0"/>
              <a:cs typeface="Times New Roman" panose="02020603050405020304" pitchFamily="18" charset="0"/>
            </a:endParaRPr>
          </a:p>
          <a:p>
            <a:pPr algn="just"/>
            <a:endParaRPr lang="es-ES" sz="1600" dirty="0">
              <a:latin typeface="Times New Roman" panose="02020603050405020304" pitchFamily="18" charset="0"/>
              <a:cs typeface="Times New Roman" panose="02020603050405020304" pitchFamily="18" charset="0"/>
            </a:endParaRPr>
          </a:p>
          <a:p>
            <a:pPr marL="0" indent="0" algn="just">
              <a:buNone/>
            </a:pPr>
            <a:r>
              <a:rPr lang="es-ES" sz="1600" dirty="0" smtClean="0">
                <a:latin typeface="Times New Roman" panose="02020603050405020304" pitchFamily="18" charset="0"/>
                <a:cs typeface="Times New Roman" panose="02020603050405020304" pitchFamily="18" charset="0"/>
              </a:rPr>
              <a:t>También </a:t>
            </a:r>
            <a:r>
              <a:rPr lang="es-ES" sz="1600" dirty="0">
                <a:latin typeface="Times New Roman" panose="02020603050405020304" pitchFamily="18" charset="0"/>
                <a:cs typeface="Times New Roman" panose="02020603050405020304" pitchFamily="18" charset="0"/>
              </a:rPr>
              <a:t>se alojó en el palacio propiedad de Francisco de los Cobos, su secretario de </a:t>
            </a:r>
            <a:r>
              <a:rPr lang="es-ES" sz="1600" dirty="0" smtClean="0">
                <a:latin typeface="Times New Roman" panose="02020603050405020304" pitchFamily="18" charset="0"/>
                <a:cs typeface="Times New Roman" panose="02020603050405020304" pitchFamily="18" charset="0"/>
              </a:rPr>
              <a:t>Estado</a:t>
            </a:r>
            <a:r>
              <a:rPr lang="es-ES" sz="1600" dirty="0">
                <a:latin typeface="Times New Roman" panose="02020603050405020304" pitchFamily="18" charset="0"/>
                <a:cs typeface="Times New Roman" panose="02020603050405020304" pitchFamily="18" charset="0"/>
              </a:rPr>
              <a:t>, </a:t>
            </a:r>
            <a:r>
              <a:rPr lang="es-ES" sz="1600" dirty="0" smtClean="0">
                <a:latin typeface="Times New Roman" panose="02020603050405020304" pitchFamily="18" charset="0"/>
                <a:cs typeface="Times New Roman" panose="02020603050405020304" pitchFamily="18" charset="0"/>
              </a:rPr>
              <a:t>en </a:t>
            </a:r>
            <a:r>
              <a:rPr lang="es-ES" sz="1600" dirty="0">
                <a:latin typeface="Times New Roman" panose="02020603050405020304" pitchFamily="18" charset="0"/>
                <a:cs typeface="Times New Roman" panose="02020603050405020304" pitchFamily="18" charset="0"/>
              </a:rPr>
              <a:t>lo que hoy es el </a:t>
            </a:r>
            <a:r>
              <a:rPr lang="es-ES" sz="1600" b="1" dirty="0">
                <a:latin typeface="Times New Roman" panose="02020603050405020304" pitchFamily="18" charset="0"/>
                <a:cs typeface="Times New Roman" panose="02020603050405020304" pitchFamily="18" charset="0"/>
              </a:rPr>
              <a:t>Palacio Real. </a:t>
            </a:r>
            <a:endParaRPr lang="es-ES" sz="1600" b="1" dirty="0" smtClean="0">
              <a:latin typeface="Times New Roman" panose="02020603050405020304" pitchFamily="18" charset="0"/>
              <a:cs typeface="Times New Roman" panose="02020603050405020304" pitchFamily="18" charset="0"/>
            </a:endParaRPr>
          </a:p>
          <a:p>
            <a:pPr marL="0" indent="0">
              <a:buNone/>
            </a:pPr>
            <a:endParaRPr lang="es-ES" sz="1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268760"/>
            <a:ext cx="4104456" cy="261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7" y="3879100"/>
            <a:ext cx="4104456" cy="286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755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57200" y="274638"/>
            <a:ext cx="8229600" cy="850106"/>
          </a:xfrm>
        </p:spPr>
        <p:txBody>
          <a:bodyPr>
            <a:normAutofit/>
          </a:bodyPr>
          <a:lstStyle/>
          <a:p>
            <a:r>
              <a:rPr lang="es-ES" sz="3600" b="1" i="1" dirty="0" smtClean="0">
                <a:latin typeface="Arial Narrow" panose="020B0606020202030204" pitchFamily="34" charset="0"/>
                <a:cs typeface="Andalus" panose="02020603050405020304" pitchFamily="18" charset="-78"/>
              </a:rPr>
              <a:t>EUROPA EN EL SIGLO XV</a:t>
            </a:r>
            <a:endParaRPr lang="es-ES" sz="3600" b="1" i="1" dirty="0">
              <a:latin typeface="Arial Narrow" panose="020B0606020202030204" pitchFamily="34" charset="0"/>
              <a:cs typeface="Andalus" panose="02020603050405020304" pitchFamily="18" charset="-78"/>
            </a:endParaRPr>
          </a:p>
        </p:txBody>
      </p:sp>
      <p:sp>
        <p:nvSpPr>
          <p:cNvPr id="8" name="7 Marcador de contenido"/>
          <p:cNvSpPr>
            <a:spLocks noGrp="1"/>
          </p:cNvSpPr>
          <p:nvPr>
            <p:ph idx="1"/>
          </p:nvPr>
        </p:nvSpPr>
        <p:spPr>
          <a:xfrm>
            <a:off x="457200" y="908720"/>
            <a:ext cx="8229600" cy="5217443"/>
          </a:xfrm>
        </p:spPr>
        <p:txBody>
          <a:bodyPr>
            <a:normAutofit/>
          </a:bodyPr>
          <a:lstStyle/>
          <a:p>
            <a:pPr marL="0" indent="0" algn="just">
              <a:buNone/>
            </a:pPr>
            <a:r>
              <a:rPr lang="es-ES" sz="1600" b="1" dirty="0">
                <a:latin typeface="Times New Roman" panose="02020603050405020304" pitchFamily="18" charset="0"/>
                <a:cs typeface="Times New Roman" panose="02020603050405020304" pitchFamily="18" charset="0"/>
              </a:rPr>
              <a:t>Para poder comprender los vínculos existentes entre Castilla y Flandes en el siglo XVI, tenemos que remontarnos al siglo XV y a la importancia e influencia que llegaron a tener las políticas matrimoniales que se realizaban entre los distintos Estados de la Europa del siglo XV.</a:t>
            </a:r>
          </a:p>
          <a:p>
            <a:pPr marL="0" indent="0" algn="just">
              <a:buNone/>
            </a:pPr>
            <a:r>
              <a:rPr lang="es-ES" sz="1600" b="1" dirty="0">
                <a:latin typeface="Times New Roman" panose="02020603050405020304" pitchFamily="18" charset="0"/>
                <a:cs typeface="Times New Roman" panose="02020603050405020304" pitchFamily="18" charset="0"/>
              </a:rPr>
              <a:t>La estrategia política que desarrollaba un Estado respondía a unos intereses nacionales e internacionales. En estos últimos hay que situar la política internacional que se realizaba por medio de alianzas matrimoniales entre países.</a:t>
            </a:r>
          </a:p>
          <a:p>
            <a:pPr algn="just"/>
            <a:endParaRPr lang="es-ES" b="1" dirty="0"/>
          </a:p>
        </p:txBody>
      </p:sp>
      <p:pic>
        <p:nvPicPr>
          <p:cNvPr id="4101" name="Picture 5"/>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259632" y="2823057"/>
            <a:ext cx="6624736"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21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i="1" dirty="0" smtClean="0">
                <a:latin typeface="Arial Narrow" panose="020B0606020202030204" pitchFamily="34" charset="0"/>
                <a:cs typeface="Andalus" panose="02020603050405020304" pitchFamily="18" charset="-78"/>
              </a:rPr>
              <a:t>LA PENÍNSULA IBÉRICA, SIGLO XV</a:t>
            </a:r>
            <a:endParaRPr lang="es-ES" sz="3600" b="1" i="1" dirty="0">
              <a:latin typeface="Arial Narrow" panose="020B0606020202030204" pitchFamily="34" charset="0"/>
              <a:cs typeface="Andalus" panose="02020603050405020304" pitchFamily="18" charset="-78"/>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423807" y="1772816"/>
            <a:ext cx="470253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arcador de contenido"/>
          <p:cNvSpPr>
            <a:spLocks noGrp="1"/>
          </p:cNvSpPr>
          <p:nvPr>
            <p:ph sz="half" idx="2"/>
          </p:nvPr>
        </p:nvSpPr>
        <p:spPr>
          <a:xfrm>
            <a:off x="467544" y="1628800"/>
            <a:ext cx="4038600" cy="4525963"/>
          </a:xfrm>
        </p:spPr>
        <p:txBody>
          <a:bodyPr>
            <a:normAutofit/>
          </a:bodyPr>
          <a:lstStyle/>
          <a:p>
            <a:pPr marL="0" indent="0" algn="just">
              <a:buNone/>
            </a:pPr>
            <a:r>
              <a:rPr lang="es-ES" sz="1900" b="1" dirty="0">
                <a:latin typeface="Times New Roman" panose="02020603050405020304" pitchFamily="18" charset="0"/>
                <a:cs typeface="Times New Roman" panose="02020603050405020304" pitchFamily="18" charset="0"/>
              </a:rPr>
              <a:t>Hay que remontarse a la península Ibérica del siglo XV, no podemos hablar de España en esos tiempos, </a:t>
            </a:r>
            <a:r>
              <a:rPr lang="es-ES" sz="1900" b="1" dirty="0" smtClean="0">
                <a:latin typeface="Times New Roman" panose="02020603050405020304" pitchFamily="18" charset="0"/>
                <a:cs typeface="Times New Roman" panose="02020603050405020304" pitchFamily="18" charset="0"/>
              </a:rPr>
              <a:t>como </a:t>
            </a:r>
            <a:r>
              <a:rPr lang="es-ES" sz="1900" b="1" dirty="0">
                <a:latin typeface="Times New Roman" panose="02020603050405020304" pitchFamily="18" charset="0"/>
                <a:cs typeface="Times New Roman" panose="02020603050405020304" pitchFamily="18" charset="0"/>
              </a:rPr>
              <a:t>Estado no existía, pero si nos vamos a encontrar el germen de la futura  España. A mediados del siglo XV, en la península Ibérica existían cinco </a:t>
            </a:r>
            <a:r>
              <a:rPr lang="es-ES" sz="1900" b="1" dirty="0" smtClean="0">
                <a:latin typeface="Times New Roman" panose="02020603050405020304" pitchFamily="18" charset="0"/>
                <a:cs typeface="Times New Roman" panose="02020603050405020304" pitchFamily="18" charset="0"/>
              </a:rPr>
              <a:t>reinos:</a:t>
            </a:r>
          </a:p>
          <a:p>
            <a:pPr lvl="3">
              <a:buFont typeface="Wingdings" panose="05000000000000000000" pitchFamily="2" charset="2"/>
              <a:buChar char="Ø"/>
            </a:pPr>
            <a:r>
              <a:rPr lang="es-ES" sz="1600" b="1" dirty="0" smtClean="0">
                <a:latin typeface="Times New Roman" panose="02020603050405020304" pitchFamily="18" charset="0"/>
                <a:cs typeface="Times New Roman" panose="02020603050405020304" pitchFamily="18" charset="0"/>
              </a:rPr>
              <a:t> Castilla</a:t>
            </a:r>
          </a:p>
          <a:p>
            <a:pPr lvl="3">
              <a:buFont typeface="Wingdings" panose="05000000000000000000" pitchFamily="2" charset="2"/>
              <a:buChar char="Ø"/>
            </a:pPr>
            <a:r>
              <a:rPr lang="es-ES" sz="1600" b="1" dirty="0" smtClean="0">
                <a:latin typeface="Times New Roman" panose="02020603050405020304" pitchFamily="18" charset="0"/>
                <a:cs typeface="Times New Roman" panose="02020603050405020304" pitchFamily="18" charset="0"/>
              </a:rPr>
              <a:t> </a:t>
            </a:r>
            <a:r>
              <a:rPr lang="es-ES" sz="1600" b="1" dirty="0">
                <a:latin typeface="Times New Roman" panose="02020603050405020304" pitchFamily="18" charset="0"/>
                <a:cs typeface="Times New Roman" panose="02020603050405020304" pitchFamily="18" charset="0"/>
              </a:rPr>
              <a:t>Aragón, </a:t>
            </a:r>
            <a:endParaRPr lang="es-ES" sz="1600" b="1" dirty="0" smtClean="0">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s-ES" sz="1600" b="1" dirty="0" smtClean="0">
                <a:latin typeface="Times New Roman" panose="02020603050405020304" pitchFamily="18" charset="0"/>
                <a:cs typeface="Times New Roman" panose="02020603050405020304" pitchFamily="18" charset="0"/>
              </a:rPr>
              <a:t>Navarra</a:t>
            </a:r>
            <a:r>
              <a:rPr lang="es-ES" sz="1600" b="1" dirty="0">
                <a:latin typeface="Times New Roman" panose="02020603050405020304" pitchFamily="18" charset="0"/>
                <a:cs typeface="Times New Roman" panose="02020603050405020304" pitchFamily="18" charset="0"/>
              </a:rPr>
              <a:t>, </a:t>
            </a:r>
            <a:endParaRPr lang="es-ES" sz="1600" b="1" dirty="0" smtClean="0">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s-ES" sz="1600" b="1" dirty="0" smtClean="0">
                <a:latin typeface="Times New Roman" panose="02020603050405020304" pitchFamily="18" charset="0"/>
                <a:cs typeface="Times New Roman" panose="02020603050405020304" pitchFamily="18" charset="0"/>
              </a:rPr>
              <a:t>Portugal  </a:t>
            </a:r>
          </a:p>
          <a:p>
            <a:pPr lvl="3">
              <a:buFont typeface="Wingdings" panose="05000000000000000000" pitchFamily="2" charset="2"/>
              <a:buChar char="Ø"/>
            </a:pPr>
            <a:r>
              <a:rPr lang="es-ES" sz="1600" b="1" dirty="0">
                <a:latin typeface="Times New Roman" panose="02020603050405020304" pitchFamily="18" charset="0"/>
                <a:cs typeface="Times New Roman" panose="02020603050405020304" pitchFamily="18" charset="0"/>
              </a:rPr>
              <a:t>R</a:t>
            </a:r>
            <a:r>
              <a:rPr lang="es-ES" sz="1600" b="1" dirty="0" smtClean="0">
                <a:latin typeface="Times New Roman" panose="02020603050405020304" pitchFamily="18" charset="0"/>
                <a:cs typeface="Times New Roman" panose="02020603050405020304" pitchFamily="18" charset="0"/>
              </a:rPr>
              <a:t>eino </a:t>
            </a:r>
            <a:r>
              <a:rPr lang="es-ES" sz="1600" b="1" dirty="0">
                <a:latin typeface="Times New Roman" panose="02020603050405020304" pitchFamily="18" charset="0"/>
                <a:cs typeface="Times New Roman" panose="02020603050405020304" pitchFamily="18" charset="0"/>
              </a:rPr>
              <a:t>de Granada</a:t>
            </a:r>
            <a:r>
              <a:rPr lang="es-ES" sz="900" b="1" dirty="0">
                <a:latin typeface="Times New Roman" panose="02020603050405020304" pitchFamily="18" charset="0"/>
                <a:cs typeface="Times New Roman" panose="02020603050405020304" pitchFamily="18" charset="0"/>
              </a:rPr>
              <a:t>.</a:t>
            </a:r>
          </a:p>
          <a:p>
            <a:endParaRPr lang="es-ES" dirty="0"/>
          </a:p>
        </p:txBody>
      </p:sp>
    </p:spTree>
    <p:extLst>
      <p:ext uri="{BB962C8B-B14F-4D97-AF65-F5344CB8AC3E}">
        <p14:creationId xmlns:p14="http://schemas.microsoft.com/office/powerpoint/2010/main" val="2589460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8712968" cy="923702"/>
          </a:xfrm>
        </p:spPr>
        <p:txBody>
          <a:bodyPr>
            <a:noAutofit/>
          </a:bodyPr>
          <a:lstStyle/>
          <a:p>
            <a:pPr algn="ctr"/>
            <a:r>
              <a:rPr lang="es-ES" sz="3200" i="1" dirty="0" smtClean="0">
                <a:latin typeface="Arial Narrow" panose="020B0606020202030204" pitchFamily="34" charset="0"/>
                <a:cs typeface="Andalus" panose="02020603050405020304" pitchFamily="18" charset="-78"/>
              </a:rPr>
              <a:t>UNIÓN DINÁSTICA </a:t>
            </a:r>
            <a:br>
              <a:rPr lang="es-ES" sz="3200" i="1" dirty="0" smtClean="0">
                <a:latin typeface="Arial Narrow" panose="020B0606020202030204" pitchFamily="34" charset="0"/>
                <a:cs typeface="Andalus" panose="02020603050405020304" pitchFamily="18" charset="-78"/>
              </a:rPr>
            </a:br>
            <a:r>
              <a:rPr lang="es-ES" sz="3200" i="1" dirty="0" smtClean="0">
                <a:latin typeface="Arial Narrow" panose="020B0606020202030204" pitchFamily="34" charset="0"/>
                <a:cs typeface="Andalus" panose="02020603050405020304" pitchFamily="18" charset="-78"/>
              </a:rPr>
              <a:t>DE CASTILLA Y ARAGÓN</a:t>
            </a:r>
            <a:endParaRPr lang="es-ES" sz="3200" i="1" dirty="0">
              <a:latin typeface="Arial Narrow" panose="020B0606020202030204" pitchFamily="34" charset="0"/>
              <a:cs typeface="Andalus" panose="02020603050405020304" pitchFamily="18" charset="-78"/>
            </a:endParaRPr>
          </a:p>
        </p:txBody>
      </p:sp>
      <p:sp>
        <p:nvSpPr>
          <p:cNvPr id="7" name="6 Marcador de texto"/>
          <p:cNvSpPr>
            <a:spLocks noGrp="1"/>
          </p:cNvSpPr>
          <p:nvPr>
            <p:ph type="body" sz="half" idx="2"/>
          </p:nvPr>
        </p:nvSpPr>
        <p:spPr>
          <a:xfrm>
            <a:off x="611560" y="4941168"/>
            <a:ext cx="8003232" cy="1800200"/>
          </a:xfrm>
        </p:spPr>
        <p:txBody>
          <a:bodyPr>
            <a:normAutofit/>
          </a:bodyPr>
          <a:lstStyle/>
          <a:p>
            <a:pPr algn="just"/>
            <a:r>
              <a:rPr lang="es-ES" sz="1600" dirty="0" smtClean="0">
                <a:latin typeface="Times New Roman" panose="02020603050405020304" pitchFamily="18" charset="0"/>
                <a:cs typeface="Times New Roman" panose="02020603050405020304" pitchFamily="18" charset="0"/>
              </a:rPr>
              <a:t>El matrimonio de Isabel y Fernando, los Reyes Católicos, era </a:t>
            </a:r>
            <a:r>
              <a:rPr lang="es-ES" sz="1600" dirty="0">
                <a:latin typeface="Times New Roman" panose="02020603050405020304" pitchFamily="18" charset="0"/>
                <a:cs typeface="Times New Roman" panose="02020603050405020304" pitchFamily="18" charset="0"/>
              </a:rPr>
              <a:t>una unión dinástica, pero no territorial, cada reino seguía manteniendo su rey, Cortes, leyes… Pero si mantuvieron una misma estrategia política, entre las que se encuentra la política internacional realizada con las alianzas matrimoniales de su hijo Juan y sus cuatro hijas, alianzas con las principales potencias.</a:t>
            </a:r>
          </a:p>
          <a:p>
            <a:pPr algn="just"/>
            <a:r>
              <a:rPr lang="es-ES" sz="1600" dirty="0">
                <a:latin typeface="Times New Roman" panose="02020603050405020304" pitchFamily="18" charset="0"/>
                <a:cs typeface="Times New Roman" panose="02020603050405020304" pitchFamily="18" charset="0"/>
              </a:rPr>
              <a:t>Una historia apasionante, pues esta política matrimonial va a determinar la evolución y el destino de Castilla, de España y de Flandes en el siglo XVI.</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268760"/>
            <a:ext cx="633670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98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sz="3600" b="1" i="1" dirty="0" smtClean="0">
                <a:latin typeface="Arial Narrow" panose="020B0606020202030204" pitchFamily="34" charset="0"/>
                <a:cs typeface="Andalus" panose="02020603050405020304" pitchFamily="18" charset="-78"/>
              </a:rPr>
              <a:t>POLÍTICA MATRIMONIAL, </a:t>
            </a:r>
            <a:br>
              <a:rPr lang="es-ES" sz="3600" b="1" i="1" dirty="0" smtClean="0">
                <a:latin typeface="Arial Narrow" panose="020B0606020202030204" pitchFamily="34" charset="0"/>
                <a:cs typeface="Andalus" panose="02020603050405020304" pitchFamily="18" charset="-78"/>
              </a:rPr>
            </a:br>
            <a:r>
              <a:rPr lang="es-ES" sz="3600" b="1" i="1" dirty="0" smtClean="0">
                <a:latin typeface="Arial Narrow" panose="020B0606020202030204" pitchFamily="34" charset="0"/>
                <a:cs typeface="Andalus" panose="02020603050405020304" pitchFamily="18" charset="-78"/>
              </a:rPr>
              <a:t>UNA ESTRATEGIA POLÍTICA</a:t>
            </a:r>
            <a:endParaRPr lang="es-ES" sz="3600" b="1" i="1" dirty="0">
              <a:latin typeface="Arial Narrow" panose="020B0606020202030204" pitchFamily="34" charset="0"/>
              <a:cs typeface="Andalus" panose="02020603050405020304" pitchFamily="18" charset="-78"/>
            </a:endParaRPr>
          </a:p>
        </p:txBody>
      </p:sp>
      <p:sp>
        <p:nvSpPr>
          <p:cNvPr id="6" name="5 Marcador de contenido"/>
          <p:cNvSpPr>
            <a:spLocks noGrp="1"/>
          </p:cNvSpPr>
          <p:nvPr>
            <p:ph sz="half" idx="4294967295"/>
          </p:nvPr>
        </p:nvSpPr>
        <p:spPr>
          <a:xfrm>
            <a:off x="474666" y="1412776"/>
            <a:ext cx="8289925" cy="1008063"/>
          </a:xfrm>
        </p:spPr>
        <p:txBody>
          <a:bodyPr>
            <a:normAutofit/>
          </a:bodyPr>
          <a:lstStyle/>
          <a:p>
            <a:pPr marL="0" indent="0" algn="just">
              <a:buNone/>
            </a:pPr>
            <a:r>
              <a:rPr lang="es-ES" sz="1600" dirty="0" smtClean="0">
                <a:latin typeface="Times New Roman" panose="02020603050405020304" pitchFamily="18" charset="0"/>
                <a:cs typeface="Times New Roman" panose="02020603050405020304" pitchFamily="18" charset="0"/>
              </a:rPr>
              <a:t>La política matrimonial diseñada por los Reyes Católicos estaba enfocada hacia la diplomacia y las  relaciones internacionales, a la unidad peninsular y a las uniones con el Sacro Imperio Romano Germánico e Inglaterra, así como  alcanzar el aislamiento de  Francia.</a:t>
            </a:r>
          </a:p>
          <a:p>
            <a:endParaRPr lang="es-ES" sz="1600" dirty="0">
              <a:latin typeface="Times New Roman" panose="02020603050405020304" pitchFamily="18" charset="0"/>
              <a:cs typeface="Times New Roman" panose="02020603050405020304" pitchFamily="18" charset="0"/>
            </a:endParaRPr>
          </a:p>
          <a:p>
            <a:pPr marL="0" indent="0">
              <a:buNone/>
            </a:pPr>
            <a:endParaRPr lang="es-ES" dirty="0" smtClean="0"/>
          </a:p>
          <a:p>
            <a:pPr marL="0" indent="0">
              <a:buNone/>
            </a:pPr>
            <a:endParaRPr lang="es-ES" dirty="0"/>
          </a:p>
        </p:txBody>
      </p:sp>
      <p:pic>
        <p:nvPicPr>
          <p:cNvPr id="1027" name="Picture 3" descr="E:\FINA 4GB\ERASMUS +\Antecedentes\linaje casti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3962"/>
            <a:ext cx="9239259" cy="41738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660" y="2060848"/>
            <a:ext cx="1800200" cy="225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56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127"/>
            <a:ext cx="8229600" cy="1143000"/>
          </a:xfrm>
        </p:spPr>
        <p:txBody>
          <a:bodyPr>
            <a:noAutofit/>
          </a:bodyPr>
          <a:lstStyle/>
          <a:p>
            <a:r>
              <a:rPr lang="es-ES" sz="3200" b="1" i="1" dirty="0" smtClean="0">
                <a:latin typeface="Arial Narrow" panose="020B0606020202030204" pitchFamily="34" charset="0"/>
                <a:cs typeface="Andalus" panose="02020603050405020304" pitchFamily="18" charset="-78"/>
              </a:rPr>
              <a:t>EL DESTINO DE LOS DUQUES DE BORGOÑA</a:t>
            </a:r>
            <a:endParaRPr lang="es-ES" sz="3200" b="1" i="1" dirty="0">
              <a:latin typeface="Arial Narrow" panose="020B0606020202030204" pitchFamily="34" charset="0"/>
              <a:cs typeface="Andalus" panose="02020603050405020304" pitchFamily="18" charset="-78"/>
            </a:endParaRPr>
          </a:p>
        </p:txBody>
      </p:sp>
      <p:sp>
        <p:nvSpPr>
          <p:cNvPr id="3" name="2 Marcador de contenido"/>
          <p:cNvSpPr>
            <a:spLocks noGrp="1"/>
          </p:cNvSpPr>
          <p:nvPr>
            <p:ph sz="half" idx="1"/>
          </p:nvPr>
        </p:nvSpPr>
        <p:spPr/>
        <p:txBody>
          <a:bodyPr>
            <a:normAutofit/>
          </a:bodyPr>
          <a:lstStyle/>
          <a:p>
            <a:pPr marL="0" indent="0" algn="just">
              <a:buNone/>
            </a:pPr>
            <a:r>
              <a:rPr lang="es-ES" sz="1600" dirty="0" smtClean="0">
                <a:latin typeface="Times New Roman" panose="02020603050405020304" pitchFamily="18" charset="0"/>
                <a:ea typeface="Times New Roman"/>
                <a:cs typeface="Times New Roman" panose="02020603050405020304" pitchFamily="18" charset="0"/>
              </a:rPr>
              <a:t>Los </a:t>
            </a:r>
            <a:r>
              <a:rPr lang="es-ES" sz="1600" dirty="0">
                <a:latin typeface="Times New Roman" panose="02020603050405020304" pitchFamily="18" charset="0"/>
                <a:ea typeface="Times New Roman"/>
                <a:cs typeface="Times New Roman" panose="02020603050405020304" pitchFamily="18" charset="0"/>
              </a:rPr>
              <a:t>hijos de Isabel </a:t>
            </a:r>
            <a:r>
              <a:rPr lang="es-ES" sz="1600" dirty="0" smtClean="0">
                <a:latin typeface="Times New Roman" panose="02020603050405020304" pitchFamily="18" charset="0"/>
                <a:ea typeface="Times New Roman"/>
                <a:cs typeface="Times New Roman" panose="02020603050405020304" pitchFamily="18" charset="0"/>
              </a:rPr>
              <a:t>de Castilla y Fernando de Aragón, </a:t>
            </a:r>
            <a:r>
              <a:rPr lang="es-ES" sz="1600" b="1" dirty="0">
                <a:latin typeface="Times New Roman" panose="02020603050405020304" pitchFamily="18" charset="0"/>
                <a:ea typeface="Times New Roman"/>
                <a:cs typeface="Times New Roman" panose="02020603050405020304" pitchFamily="18" charset="0"/>
              </a:rPr>
              <a:t>el príncipe Juan </a:t>
            </a:r>
            <a:r>
              <a:rPr lang="es-ES" sz="1600" b="1" dirty="0" smtClean="0">
                <a:latin typeface="Times New Roman" panose="02020603050405020304" pitchFamily="18" charset="0"/>
                <a:ea typeface="Times New Roman"/>
                <a:cs typeface="Times New Roman" panose="02020603050405020304" pitchFamily="18" charset="0"/>
              </a:rPr>
              <a:t>y </a:t>
            </a:r>
            <a:r>
              <a:rPr lang="es-ES" sz="1600" b="1" dirty="0">
                <a:latin typeface="Times New Roman" panose="02020603050405020304" pitchFamily="18" charset="0"/>
                <a:ea typeface="Times New Roman"/>
                <a:cs typeface="Times New Roman" panose="02020603050405020304" pitchFamily="18" charset="0"/>
              </a:rPr>
              <a:t>la </a:t>
            </a:r>
            <a:r>
              <a:rPr lang="es-ES" sz="1600" b="1" dirty="0" smtClean="0">
                <a:latin typeface="Times New Roman" panose="02020603050405020304" pitchFamily="18" charset="0"/>
                <a:ea typeface="Times New Roman"/>
                <a:cs typeface="Times New Roman" panose="02020603050405020304" pitchFamily="18" charset="0"/>
              </a:rPr>
              <a:t>infanta </a:t>
            </a:r>
            <a:r>
              <a:rPr lang="es-ES" sz="1600" b="1" dirty="0">
                <a:latin typeface="Times New Roman" panose="02020603050405020304" pitchFamily="18" charset="0"/>
                <a:ea typeface="Times New Roman"/>
                <a:cs typeface="Times New Roman" panose="02020603050405020304" pitchFamily="18" charset="0"/>
              </a:rPr>
              <a:t>Juana </a:t>
            </a:r>
            <a:r>
              <a:rPr lang="es-ES" sz="1600" dirty="0" smtClean="0">
                <a:latin typeface="Times New Roman" panose="02020603050405020304" pitchFamily="18" charset="0"/>
                <a:ea typeface="Times New Roman"/>
                <a:cs typeface="Times New Roman" panose="02020603050405020304" pitchFamily="18" charset="0"/>
              </a:rPr>
              <a:t>protagonizarían </a:t>
            </a:r>
            <a:r>
              <a:rPr lang="es-ES" sz="1600" dirty="0">
                <a:latin typeface="Times New Roman" panose="02020603050405020304" pitchFamily="18" charset="0"/>
                <a:ea typeface="Times New Roman"/>
                <a:cs typeface="Times New Roman" panose="02020603050405020304" pitchFamily="18" charset="0"/>
              </a:rPr>
              <a:t>una doble boda con </a:t>
            </a:r>
            <a:r>
              <a:rPr lang="es-ES" sz="1600" dirty="0" smtClean="0">
                <a:latin typeface="Times New Roman" panose="02020603050405020304" pitchFamily="18" charset="0"/>
                <a:ea typeface="Times New Roman"/>
                <a:cs typeface="Times New Roman" panose="02020603050405020304" pitchFamily="18" charset="0"/>
              </a:rPr>
              <a:t>l</a:t>
            </a:r>
            <a:r>
              <a:rPr lang="es-ES" sz="1600" dirty="0" smtClean="0">
                <a:effectLst/>
                <a:latin typeface="Times New Roman" panose="02020603050405020304" pitchFamily="18" charset="0"/>
                <a:ea typeface="Times New Roman"/>
                <a:cs typeface="Times New Roman" panose="02020603050405020304" pitchFamily="18" charset="0"/>
              </a:rPr>
              <a:t>os dos hijos de Maximiliano de Austria y María de Borgoña, </a:t>
            </a:r>
            <a:r>
              <a:rPr lang="es-ES" sz="1600" b="1" dirty="0" smtClean="0">
                <a:effectLst/>
                <a:latin typeface="Times New Roman" panose="02020603050405020304" pitchFamily="18" charset="0"/>
                <a:ea typeface="Times New Roman"/>
                <a:cs typeface="Times New Roman" panose="02020603050405020304" pitchFamily="18" charset="0"/>
              </a:rPr>
              <a:t>el príncipe Felipe y la archiduquesa Margarita.</a:t>
            </a:r>
          </a:p>
          <a:p>
            <a:pPr marL="0" indent="0" algn="just">
              <a:buNone/>
            </a:pPr>
            <a:endParaRPr lang="es-ES" sz="1600" dirty="0" smtClean="0">
              <a:effectLst/>
              <a:latin typeface="Times New Roman" panose="02020603050405020304" pitchFamily="18" charset="0"/>
              <a:ea typeface="Times New Roman"/>
              <a:cs typeface="Times New Roman" panose="02020603050405020304" pitchFamily="18" charset="0"/>
            </a:endParaRPr>
          </a:p>
          <a:p>
            <a:pPr marL="0" indent="0" algn="just">
              <a:buNone/>
            </a:pPr>
            <a:r>
              <a:rPr lang="es-ES" sz="1600" b="1" dirty="0" smtClean="0">
                <a:latin typeface="Times New Roman" panose="02020603050405020304" pitchFamily="18" charset="0"/>
                <a:cs typeface="Times New Roman" panose="02020603050405020304" pitchFamily="18" charset="0"/>
              </a:rPr>
              <a:t>La </a:t>
            </a:r>
            <a:r>
              <a:rPr lang="es-ES" sz="1600" b="1" dirty="0">
                <a:latin typeface="Times New Roman" panose="02020603050405020304" pitchFamily="18" charset="0"/>
                <a:cs typeface="Times New Roman" panose="02020603050405020304" pitchFamily="18" charset="0"/>
              </a:rPr>
              <a:t>sucesión </a:t>
            </a:r>
            <a:r>
              <a:rPr lang="es-ES" sz="1600" b="1" dirty="0" smtClean="0">
                <a:latin typeface="Times New Roman" panose="02020603050405020304" pitchFamily="18" charset="0"/>
                <a:cs typeface="Times New Roman" panose="02020603050405020304" pitchFamily="18" charset="0"/>
              </a:rPr>
              <a:t>pasó a </a:t>
            </a:r>
            <a:r>
              <a:rPr lang="es-ES" sz="1600" b="1" dirty="0">
                <a:latin typeface="Times New Roman" panose="02020603050405020304" pitchFamily="18" charset="0"/>
                <a:cs typeface="Times New Roman" panose="02020603050405020304" pitchFamily="18" charset="0"/>
              </a:rPr>
              <a:t>Juana</a:t>
            </a:r>
            <a:r>
              <a:rPr lang="es-ES" sz="1600" dirty="0">
                <a:latin typeface="Times New Roman" panose="02020603050405020304" pitchFamily="18" charset="0"/>
                <a:cs typeface="Times New Roman" panose="02020603050405020304" pitchFamily="18" charset="0"/>
              </a:rPr>
              <a:t>, tercera hija de los Reyes Católicos, duquesa de Borgoña y archiduquesa de Austria por su matrimonio con Felipe, duque de Borgoña (1496). Tras la muerte de </a:t>
            </a:r>
            <a:r>
              <a:rPr lang="es-ES" sz="1600" dirty="0" smtClean="0">
                <a:latin typeface="Times New Roman" panose="02020603050405020304" pitchFamily="18" charset="0"/>
                <a:cs typeface="Times New Roman" panose="02020603050405020304" pitchFamily="18" charset="0"/>
              </a:rPr>
              <a:t>su hermano Juan, su hermana Isabel y su </a:t>
            </a:r>
            <a:r>
              <a:rPr lang="es-ES" sz="1600" dirty="0">
                <a:latin typeface="Times New Roman" panose="02020603050405020304" pitchFamily="18" charset="0"/>
                <a:cs typeface="Times New Roman" panose="02020603050405020304" pitchFamily="18" charset="0"/>
              </a:rPr>
              <a:t>sobrino Miguel (1500) </a:t>
            </a:r>
            <a:r>
              <a:rPr lang="es-ES" sz="1600" b="1" dirty="0">
                <a:latin typeface="Times New Roman" panose="02020603050405020304" pitchFamily="18" charset="0"/>
                <a:cs typeface="Times New Roman" panose="02020603050405020304" pitchFamily="18" charset="0"/>
              </a:rPr>
              <a:t>se convirtió en la legítima heredera de las coronas de Castilla y Aragón. </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93241" y="1324216"/>
            <a:ext cx="4227231" cy="49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599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1132</Words>
  <Application>Microsoft Office PowerPoint</Application>
  <PresentationFormat>Presentación en pantalla (4:3)</PresentationFormat>
  <Paragraphs>56</Paragraphs>
  <Slides>15</Slides>
  <Notes>2</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DE  CASTILLA  A  FLANDES, DE  FLANDES  A  CASTILLA</vt:lpstr>
      <vt:lpstr>  V  CENTANARIO DEL VIAJE DE CARLOS V  A CASTILLA </vt:lpstr>
      <vt:lpstr>CARLOS V EN VALLADOLID</vt:lpstr>
      <vt:lpstr>TRAS LOS PASOS DE CARLOS V </vt:lpstr>
      <vt:lpstr>EUROPA EN EL SIGLO XV</vt:lpstr>
      <vt:lpstr>LA PENÍNSULA IBÉRICA, SIGLO XV</vt:lpstr>
      <vt:lpstr>UNIÓN DINÁSTICA  DE CASTILLA Y ARAGÓN</vt:lpstr>
      <vt:lpstr>POLÍTICA MATRIMONIAL,  UNA ESTRATEGIA POLÍTICA</vt:lpstr>
      <vt:lpstr>EL DESTINO DE LOS DUQUES DE BORGOÑA</vt:lpstr>
      <vt:lpstr>TRISTE DESTINO DE UNA REINA</vt:lpstr>
      <vt:lpstr>LA HERENCIA DE CARLOS V</vt:lpstr>
      <vt:lpstr>FLANDES  Y CASTILLA,  UN DESTINO</vt:lpstr>
      <vt:lpstr>CARLOS V EN CASTILLA</vt:lpstr>
      <vt:lpstr>LA HERENCIA CASTELLANA</vt:lpstr>
      <vt:lpstr>HERENCIA AMERICANA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CASTILLA A FLANDES, DE FLANDES A CASTILLA</dc:title>
  <dc:creator>Fina</dc:creator>
  <cp:lastModifiedBy>prof036</cp:lastModifiedBy>
  <cp:revision>32</cp:revision>
  <cp:lastPrinted>2017-04-24T15:42:18Z</cp:lastPrinted>
  <dcterms:created xsi:type="dcterms:W3CDTF">2017-04-21T21:41:34Z</dcterms:created>
  <dcterms:modified xsi:type="dcterms:W3CDTF">2017-04-25T07:57:48Z</dcterms:modified>
</cp:coreProperties>
</file>